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57" r:id="rId6"/>
    <p:sldId id="258" r:id="rId7"/>
    <p:sldId id="259" r:id="rId8"/>
    <p:sldId id="271" r:id="rId9"/>
    <p:sldId id="272" r:id="rId10"/>
    <p:sldId id="273" r:id="rId11"/>
    <p:sldId id="274" r:id="rId12"/>
    <p:sldId id="275" r:id="rId13"/>
    <p:sldId id="276" r:id="rId14"/>
    <p:sldId id="277" r:id="rId15"/>
    <p:sldId id="278" r:id="rId16"/>
    <p:sldId id="279" r:id="rId17"/>
    <p:sldId id="280" r:id="rId18"/>
    <p:sldId id="281" r:id="rId19"/>
    <p:sldId id="286" r:id="rId20"/>
    <p:sldId id="287" r:id="rId21"/>
    <p:sldId id="282" r:id="rId22"/>
    <p:sldId id="283" r:id="rId23"/>
    <p:sldId id="284" r:id="rId24"/>
    <p:sldId id="289" r:id="rId25"/>
    <p:sldId id="288" r:id="rId26"/>
    <p:sldId id="269"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FAB79-E75F-4BD2-B94A-490F80B26E00}" v="143" dt="2022-11-30T12:45:36.790"/>
    <p1510:client id="{52DE6964-3B11-4AF1-9FAF-962CF7A36046}" v="3542" dt="2022-11-30T21:06:28.671"/>
    <p1510:client id="{5769F1DE-7081-473B-9CD3-3DBCA0F3719A}" v="3" dt="2022-11-29T23:04:03.429"/>
    <p1510:client id="{5A3E7E3F-1D48-4D22-9B88-977254C92942}" v="43" dt="2022-11-30T15:52:13.290"/>
    <p1510:client id="{751A0099-D0B1-4D7C-BEF4-EFA4EC857C64}" v="15" dt="2022-11-30T05:36:27.060"/>
    <p1510:client id="{7A5CF01F-8AAE-4659-A102-5174C9B8C464}" v="697" dt="2022-11-29T23:40:59.065"/>
    <p1510:client id="{80289C57-84BF-44DF-9F6A-612B47310320}" v="1891" dt="2022-11-30T20:20:34.239"/>
    <p1510:client id="{C93FCEA4-4D6C-45E9-9062-402DF12E1A99}" v="647" dt="2022-11-30T12:32:11.810"/>
    <p1510:client id="{D5419D63-FCD5-4BAA-95B6-4797E05960DC}" v="601" dt="2022-11-30T11:52:28.954"/>
    <p1510:client id="{DD46856A-AF92-4A3F-9BEB-B6C79394E29A}" v="32" dt="2022-11-30T21:06:55.809"/>
    <p1510:client id="{E506DFF8-E0EA-4751-8AB2-E2D5CE937C64}" v="52" dt="2022-11-30T00:05:54.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5" d="100"/>
          <a:sy n="65" d="100"/>
        </p:scale>
        <p:origin x="10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8D3F8-C550-47EA-BFE3-5E8FB18F641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2625C80-D1F6-4C48-A846-F00928AB5EA6}">
      <dgm:prSet/>
      <dgm:spPr/>
      <dgm:t>
        <a:bodyPr/>
        <a:lstStyle/>
        <a:p>
          <a:r>
            <a:rPr lang="en-US"/>
            <a:t>Project Management</a:t>
          </a:r>
        </a:p>
      </dgm:t>
    </dgm:pt>
    <dgm:pt modelId="{3F4CAEB6-90CA-40F0-9923-EB89BA5CF465}" type="parTrans" cxnId="{D917A43C-B59F-4C84-B42B-2E87AA1350CA}">
      <dgm:prSet/>
      <dgm:spPr/>
      <dgm:t>
        <a:bodyPr/>
        <a:lstStyle/>
        <a:p>
          <a:endParaRPr lang="en-US"/>
        </a:p>
      </dgm:t>
    </dgm:pt>
    <dgm:pt modelId="{55ADB509-85E3-4D99-B333-25BBF29B882A}" type="sibTrans" cxnId="{D917A43C-B59F-4C84-B42B-2E87AA1350CA}">
      <dgm:prSet/>
      <dgm:spPr/>
      <dgm:t>
        <a:bodyPr/>
        <a:lstStyle/>
        <a:p>
          <a:endParaRPr lang="en-US"/>
        </a:p>
      </dgm:t>
    </dgm:pt>
    <dgm:pt modelId="{63AC0A26-D0AC-47A6-9E7A-C9E3673C589C}">
      <dgm:prSet phldr="0"/>
      <dgm:spPr/>
      <dgm:t>
        <a:bodyPr/>
        <a:lstStyle/>
        <a:p>
          <a:pPr rtl="0"/>
          <a:r>
            <a:rPr lang="en-US">
              <a:latin typeface="Century Gothic" panose="020B0502020202020204"/>
            </a:rPr>
            <a:t>Abstract</a:t>
          </a:r>
          <a:endParaRPr lang="en-US"/>
        </a:p>
      </dgm:t>
    </dgm:pt>
    <dgm:pt modelId="{5FC6633F-73F2-41B0-BF71-749B7B85C1AE}" type="parTrans" cxnId="{6797EFF6-2FA9-4647-9406-E445A3303531}">
      <dgm:prSet/>
      <dgm:spPr/>
      <dgm:t>
        <a:bodyPr/>
        <a:lstStyle/>
        <a:p>
          <a:endParaRPr lang="en-US"/>
        </a:p>
      </dgm:t>
    </dgm:pt>
    <dgm:pt modelId="{A7B88778-5F6C-4ABA-8073-2F355FDCAD11}" type="sibTrans" cxnId="{6797EFF6-2FA9-4647-9406-E445A3303531}">
      <dgm:prSet/>
      <dgm:spPr/>
      <dgm:t>
        <a:bodyPr/>
        <a:lstStyle/>
        <a:p>
          <a:endParaRPr lang="en-US"/>
        </a:p>
      </dgm:t>
    </dgm:pt>
    <dgm:pt modelId="{4BD46D79-CE12-4593-B9EB-1A6ED4CE93B6}">
      <dgm:prSet/>
      <dgm:spPr/>
      <dgm:t>
        <a:bodyPr/>
        <a:lstStyle/>
        <a:p>
          <a:r>
            <a:rPr lang="en-US"/>
            <a:t>Milestone 1: Arista Networks Mission &amp; Vision</a:t>
          </a:r>
        </a:p>
      </dgm:t>
    </dgm:pt>
    <dgm:pt modelId="{5E887FB3-7D91-4CE5-9D8F-4524953F63B3}" type="parTrans" cxnId="{0F007D16-8B65-4FF9-9A5C-9CD67E8EA661}">
      <dgm:prSet/>
      <dgm:spPr/>
      <dgm:t>
        <a:bodyPr/>
        <a:lstStyle/>
        <a:p>
          <a:endParaRPr lang="en-US"/>
        </a:p>
      </dgm:t>
    </dgm:pt>
    <dgm:pt modelId="{BDED8C38-2B41-4ACF-8165-FB303C6637A6}" type="sibTrans" cxnId="{0F007D16-8B65-4FF9-9A5C-9CD67E8EA661}">
      <dgm:prSet/>
      <dgm:spPr/>
      <dgm:t>
        <a:bodyPr/>
        <a:lstStyle/>
        <a:p>
          <a:endParaRPr lang="en-US"/>
        </a:p>
      </dgm:t>
    </dgm:pt>
    <dgm:pt modelId="{26333BE3-5386-4BB0-8415-97222CCCB5B9}">
      <dgm:prSet/>
      <dgm:spPr/>
      <dgm:t>
        <a:bodyPr/>
        <a:lstStyle/>
        <a:p>
          <a:r>
            <a:rPr lang="en-US"/>
            <a:t>Milestone 2: Culture &amp; Values</a:t>
          </a:r>
        </a:p>
      </dgm:t>
    </dgm:pt>
    <dgm:pt modelId="{09A535A9-A9C0-4D0B-AEE1-2B4A540B9EE5}" type="parTrans" cxnId="{93A6BCE2-35B4-4070-86E7-C4DB5E035DC5}">
      <dgm:prSet/>
      <dgm:spPr/>
      <dgm:t>
        <a:bodyPr/>
        <a:lstStyle/>
        <a:p>
          <a:endParaRPr lang="en-US"/>
        </a:p>
      </dgm:t>
    </dgm:pt>
    <dgm:pt modelId="{494FED65-F296-4A58-85E6-0D2BFF0CA2A4}" type="sibTrans" cxnId="{93A6BCE2-35B4-4070-86E7-C4DB5E035DC5}">
      <dgm:prSet/>
      <dgm:spPr/>
      <dgm:t>
        <a:bodyPr/>
        <a:lstStyle/>
        <a:p>
          <a:endParaRPr lang="en-US"/>
        </a:p>
      </dgm:t>
    </dgm:pt>
    <dgm:pt modelId="{8CFAD9DA-823F-4EA2-96DC-A1B69F7F9115}">
      <dgm:prSet/>
      <dgm:spPr/>
      <dgm:t>
        <a:bodyPr/>
        <a:lstStyle/>
        <a:p>
          <a:r>
            <a:rPr lang="en-US"/>
            <a:t>Milestone 3: Business Integrity &amp; Code of Ethics</a:t>
          </a:r>
        </a:p>
      </dgm:t>
    </dgm:pt>
    <dgm:pt modelId="{8AB4C210-C521-4151-8C15-A6E3F91AE4F4}" type="parTrans" cxnId="{5D8C76DC-7807-40F8-9A14-A41440913508}">
      <dgm:prSet/>
      <dgm:spPr/>
      <dgm:t>
        <a:bodyPr/>
        <a:lstStyle/>
        <a:p>
          <a:endParaRPr lang="en-US"/>
        </a:p>
      </dgm:t>
    </dgm:pt>
    <dgm:pt modelId="{C4713990-B1C8-4999-AA51-F6B641A0E949}" type="sibTrans" cxnId="{5D8C76DC-7807-40F8-9A14-A41440913508}">
      <dgm:prSet/>
      <dgm:spPr/>
      <dgm:t>
        <a:bodyPr/>
        <a:lstStyle/>
        <a:p>
          <a:endParaRPr lang="en-US"/>
        </a:p>
      </dgm:t>
    </dgm:pt>
    <dgm:pt modelId="{762851AC-A703-4B6E-9C06-B852EC486F35}">
      <dgm:prSet/>
      <dgm:spPr/>
      <dgm:t>
        <a:bodyPr/>
        <a:lstStyle/>
        <a:p>
          <a:r>
            <a:rPr lang="en-US"/>
            <a:t>Milestone 4: Cybersecurity 101 Trainings</a:t>
          </a:r>
        </a:p>
      </dgm:t>
    </dgm:pt>
    <dgm:pt modelId="{C5392D95-BC95-49B9-95F4-5F75C806F6FC}" type="parTrans" cxnId="{928D7C62-66EF-4A92-A606-5A5F1C19BD73}">
      <dgm:prSet/>
      <dgm:spPr/>
      <dgm:t>
        <a:bodyPr/>
        <a:lstStyle/>
        <a:p>
          <a:endParaRPr lang="en-US"/>
        </a:p>
      </dgm:t>
    </dgm:pt>
    <dgm:pt modelId="{0BCB8C34-70A1-4AF0-8FA0-89ABB5F797C1}" type="sibTrans" cxnId="{928D7C62-66EF-4A92-A606-5A5F1C19BD73}">
      <dgm:prSet/>
      <dgm:spPr/>
      <dgm:t>
        <a:bodyPr/>
        <a:lstStyle/>
        <a:p>
          <a:endParaRPr lang="en-US"/>
        </a:p>
      </dgm:t>
    </dgm:pt>
    <dgm:pt modelId="{49752BB7-6BA8-44CE-A62E-B4292FC29901}">
      <dgm:prSet/>
      <dgm:spPr/>
      <dgm:t>
        <a:bodyPr/>
        <a:lstStyle/>
        <a:p>
          <a:r>
            <a:rPr lang="en-US"/>
            <a:t>Deliverable 1: Ethics &amp; Security Compliance Policies</a:t>
          </a:r>
        </a:p>
      </dgm:t>
    </dgm:pt>
    <dgm:pt modelId="{EEB22557-83EA-48C4-ADE6-E277421920D6}" type="parTrans" cxnId="{FDB1B0F9-172F-4C37-9D79-F1FE62B13307}">
      <dgm:prSet/>
      <dgm:spPr/>
      <dgm:t>
        <a:bodyPr/>
        <a:lstStyle/>
        <a:p>
          <a:endParaRPr lang="en-US"/>
        </a:p>
      </dgm:t>
    </dgm:pt>
    <dgm:pt modelId="{F4284B00-6DFA-485C-8F68-0BAB03707A5A}" type="sibTrans" cxnId="{FDB1B0F9-172F-4C37-9D79-F1FE62B13307}">
      <dgm:prSet/>
      <dgm:spPr/>
      <dgm:t>
        <a:bodyPr/>
        <a:lstStyle/>
        <a:p>
          <a:endParaRPr lang="en-US"/>
        </a:p>
      </dgm:t>
    </dgm:pt>
    <dgm:pt modelId="{C08DD4B6-390D-40BA-9A25-AC539B55F240}">
      <dgm:prSet/>
      <dgm:spPr/>
      <dgm:t>
        <a:bodyPr/>
        <a:lstStyle/>
        <a:p>
          <a:r>
            <a:rPr lang="en-US"/>
            <a:t>Deliverable 2: Device Hardening</a:t>
          </a:r>
        </a:p>
      </dgm:t>
    </dgm:pt>
    <dgm:pt modelId="{59E5E846-4ED3-4551-BF8C-D2D775C1A8A2}" type="parTrans" cxnId="{E1C12855-3163-4FD6-8982-FD915FE61944}">
      <dgm:prSet/>
      <dgm:spPr/>
      <dgm:t>
        <a:bodyPr/>
        <a:lstStyle/>
        <a:p>
          <a:endParaRPr lang="en-US"/>
        </a:p>
      </dgm:t>
    </dgm:pt>
    <dgm:pt modelId="{152AF1EB-FF4A-4448-A5EB-0C7F1945B0B4}" type="sibTrans" cxnId="{E1C12855-3163-4FD6-8982-FD915FE61944}">
      <dgm:prSet/>
      <dgm:spPr/>
      <dgm:t>
        <a:bodyPr/>
        <a:lstStyle/>
        <a:p>
          <a:endParaRPr lang="en-US"/>
        </a:p>
      </dgm:t>
    </dgm:pt>
    <dgm:pt modelId="{D9461593-6CCE-4672-81E6-C087AED58BB4}">
      <dgm:prSet/>
      <dgm:spPr/>
      <dgm:t>
        <a:bodyPr/>
        <a:lstStyle/>
        <a:p>
          <a:r>
            <a:rPr lang="en-US"/>
            <a:t>Deliverable 3: Vulnerability Management: Assessing Risk &amp; Treating It</a:t>
          </a:r>
        </a:p>
      </dgm:t>
    </dgm:pt>
    <dgm:pt modelId="{A68E6504-2243-4F8E-AD07-E1A331198A6D}" type="parTrans" cxnId="{83CF1495-CBED-4E3F-A38C-232A14045A8F}">
      <dgm:prSet/>
      <dgm:spPr/>
      <dgm:t>
        <a:bodyPr/>
        <a:lstStyle/>
        <a:p>
          <a:endParaRPr lang="en-US"/>
        </a:p>
      </dgm:t>
    </dgm:pt>
    <dgm:pt modelId="{F4B70D0A-9779-4581-9215-BF2E25B5395E}" type="sibTrans" cxnId="{83CF1495-CBED-4E3F-A38C-232A14045A8F}">
      <dgm:prSet/>
      <dgm:spPr/>
      <dgm:t>
        <a:bodyPr/>
        <a:lstStyle/>
        <a:p>
          <a:endParaRPr lang="en-US"/>
        </a:p>
      </dgm:t>
    </dgm:pt>
    <dgm:pt modelId="{28602BF8-4740-4E20-97B7-7F60FEF7B444}">
      <dgm:prSet/>
      <dgm:spPr/>
      <dgm:t>
        <a:bodyPr/>
        <a:lstStyle/>
        <a:p>
          <a:r>
            <a:rPr lang="en-US"/>
            <a:t>Deliverable 4: Taking Security Measurements</a:t>
          </a:r>
        </a:p>
      </dgm:t>
    </dgm:pt>
    <dgm:pt modelId="{899D2A9F-DBC1-4E30-8EF2-08EC386B4B81}" type="parTrans" cxnId="{69B6C880-C09C-4BF8-B961-8F3024CE5758}">
      <dgm:prSet/>
      <dgm:spPr/>
      <dgm:t>
        <a:bodyPr/>
        <a:lstStyle/>
        <a:p>
          <a:endParaRPr lang="en-US"/>
        </a:p>
      </dgm:t>
    </dgm:pt>
    <dgm:pt modelId="{0D3FC504-FD86-4E85-810D-AD1537F7AF7C}" type="sibTrans" cxnId="{69B6C880-C09C-4BF8-B961-8F3024CE5758}">
      <dgm:prSet/>
      <dgm:spPr/>
      <dgm:t>
        <a:bodyPr/>
        <a:lstStyle/>
        <a:p>
          <a:endParaRPr lang="en-US"/>
        </a:p>
      </dgm:t>
    </dgm:pt>
    <dgm:pt modelId="{5A8D5170-664F-4B2F-9D11-D9C2B1EF0C6A}">
      <dgm:prSet/>
      <dgm:spPr/>
      <dgm:t>
        <a:bodyPr/>
        <a:lstStyle/>
        <a:p>
          <a:r>
            <a:rPr lang="en-US"/>
            <a:t>Professional Accomplishments</a:t>
          </a:r>
        </a:p>
      </dgm:t>
    </dgm:pt>
    <dgm:pt modelId="{6A54C6F6-4ABA-4146-871B-C9A867A9158C}" type="parTrans" cxnId="{C59E6781-8883-48B0-95BF-EEA83E1F5DB2}">
      <dgm:prSet/>
      <dgm:spPr/>
      <dgm:t>
        <a:bodyPr/>
        <a:lstStyle/>
        <a:p>
          <a:endParaRPr lang="en-US"/>
        </a:p>
      </dgm:t>
    </dgm:pt>
    <dgm:pt modelId="{92157DFF-5AC3-4265-A072-7F3006994799}" type="sibTrans" cxnId="{C59E6781-8883-48B0-95BF-EEA83E1F5DB2}">
      <dgm:prSet/>
      <dgm:spPr/>
      <dgm:t>
        <a:bodyPr/>
        <a:lstStyle/>
        <a:p>
          <a:endParaRPr lang="en-US"/>
        </a:p>
      </dgm:t>
    </dgm:pt>
    <dgm:pt modelId="{336AF092-56B5-41A5-B470-D2893A83695D}">
      <dgm:prSet/>
      <dgm:spPr/>
      <dgm:t>
        <a:bodyPr/>
        <a:lstStyle/>
        <a:p>
          <a:r>
            <a:rPr lang="en-US"/>
            <a:t>References</a:t>
          </a:r>
        </a:p>
      </dgm:t>
    </dgm:pt>
    <dgm:pt modelId="{9E35BB24-55C4-4EC7-B1A2-DE5F0072ADF4}" type="parTrans" cxnId="{134BC210-CD2D-46E8-A56D-6FBAADA1928D}">
      <dgm:prSet/>
      <dgm:spPr/>
      <dgm:t>
        <a:bodyPr/>
        <a:lstStyle/>
        <a:p>
          <a:endParaRPr lang="en-US"/>
        </a:p>
      </dgm:t>
    </dgm:pt>
    <dgm:pt modelId="{69A131C9-793A-4142-B3F6-768DDEBBB2C6}" type="sibTrans" cxnId="{134BC210-CD2D-46E8-A56D-6FBAADA1928D}">
      <dgm:prSet/>
      <dgm:spPr/>
      <dgm:t>
        <a:bodyPr/>
        <a:lstStyle/>
        <a:p>
          <a:endParaRPr lang="en-US"/>
        </a:p>
      </dgm:t>
    </dgm:pt>
    <dgm:pt modelId="{3C989495-B7B6-4877-93C2-34C3F2CA04FE}" type="pres">
      <dgm:prSet presAssocID="{2A28D3F8-C550-47EA-BFE3-5E8FB18F6412}" presName="diagram" presStyleCnt="0">
        <dgm:presLayoutVars>
          <dgm:dir/>
          <dgm:resizeHandles val="exact"/>
        </dgm:presLayoutVars>
      </dgm:prSet>
      <dgm:spPr/>
    </dgm:pt>
    <dgm:pt modelId="{BE33E1F4-3D09-4F9C-99B2-E45E472B4014}" type="pres">
      <dgm:prSet presAssocID="{E2625C80-D1F6-4C48-A846-F00928AB5EA6}" presName="node" presStyleLbl="node1" presStyleIdx="0" presStyleCnt="12">
        <dgm:presLayoutVars>
          <dgm:bulletEnabled val="1"/>
        </dgm:presLayoutVars>
      </dgm:prSet>
      <dgm:spPr/>
    </dgm:pt>
    <dgm:pt modelId="{E0F94AEF-4A58-4FDE-B2FC-0EEBB9392969}" type="pres">
      <dgm:prSet presAssocID="{55ADB509-85E3-4D99-B333-25BBF29B882A}" presName="sibTrans" presStyleCnt="0"/>
      <dgm:spPr/>
    </dgm:pt>
    <dgm:pt modelId="{1F973116-E7AD-4820-8E32-2C5E1B6BC679}" type="pres">
      <dgm:prSet presAssocID="{63AC0A26-D0AC-47A6-9E7A-C9E3673C589C}" presName="node" presStyleLbl="node1" presStyleIdx="1" presStyleCnt="12">
        <dgm:presLayoutVars>
          <dgm:bulletEnabled val="1"/>
        </dgm:presLayoutVars>
      </dgm:prSet>
      <dgm:spPr/>
    </dgm:pt>
    <dgm:pt modelId="{29521893-4D2D-413A-AB08-1814BE486E42}" type="pres">
      <dgm:prSet presAssocID="{A7B88778-5F6C-4ABA-8073-2F355FDCAD11}" presName="sibTrans" presStyleCnt="0"/>
      <dgm:spPr/>
    </dgm:pt>
    <dgm:pt modelId="{5E5FAE6E-8897-41FC-91AD-A529EB7EC179}" type="pres">
      <dgm:prSet presAssocID="{4BD46D79-CE12-4593-B9EB-1A6ED4CE93B6}" presName="node" presStyleLbl="node1" presStyleIdx="2" presStyleCnt="12">
        <dgm:presLayoutVars>
          <dgm:bulletEnabled val="1"/>
        </dgm:presLayoutVars>
      </dgm:prSet>
      <dgm:spPr/>
    </dgm:pt>
    <dgm:pt modelId="{06E97741-DACE-437C-B8C7-2CF1E2AC09B1}" type="pres">
      <dgm:prSet presAssocID="{BDED8C38-2B41-4ACF-8165-FB303C6637A6}" presName="sibTrans" presStyleCnt="0"/>
      <dgm:spPr/>
    </dgm:pt>
    <dgm:pt modelId="{F447D0BE-9157-4C62-BDCA-33B485F0DE08}" type="pres">
      <dgm:prSet presAssocID="{26333BE3-5386-4BB0-8415-97222CCCB5B9}" presName="node" presStyleLbl="node1" presStyleIdx="3" presStyleCnt="12">
        <dgm:presLayoutVars>
          <dgm:bulletEnabled val="1"/>
        </dgm:presLayoutVars>
      </dgm:prSet>
      <dgm:spPr/>
    </dgm:pt>
    <dgm:pt modelId="{CA8DA523-9359-42B0-BE6E-3E79B929F5F8}" type="pres">
      <dgm:prSet presAssocID="{494FED65-F296-4A58-85E6-0D2BFF0CA2A4}" presName="sibTrans" presStyleCnt="0"/>
      <dgm:spPr/>
    </dgm:pt>
    <dgm:pt modelId="{2AA3EF4F-5CA6-4002-8DAB-59E25E868519}" type="pres">
      <dgm:prSet presAssocID="{8CFAD9DA-823F-4EA2-96DC-A1B69F7F9115}" presName="node" presStyleLbl="node1" presStyleIdx="4" presStyleCnt="12">
        <dgm:presLayoutVars>
          <dgm:bulletEnabled val="1"/>
        </dgm:presLayoutVars>
      </dgm:prSet>
      <dgm:spPr/>
    </dgm:pt>
    <dgm:pt modelId="{6058A7DC-CA9F-4678-9044-E6F33ED90E1E}" type="pres">
      <dgm:prSet presAssocID="{C4713990-B1C8-4999-AA51-F6B641A0E949}" presName="sibTrans" presStyleCnt="0"/>
      <dgm:spPr/>
    </dgm:pt>
    <dgm:pt modelId="{70075BC5-6D83-4B4E-B720-65F29EEE3751}" type="pres">
      <dgm:prSet presAssocID="{762851AC-A703-4B6E-9C06-B852EC486F35}" presName="node" presStyleLbl="node1" presStyleIdx="5" presStyleCnt="12">
        <dgm:presLayoutVars>
          <dgm:bulletEnabled val="1"/>
        </dgm:presLayoutVars>
      </dgm:prSet>
      <dgm:spPr/>
    </dgm:pt>
    <dgm:pt modelId="{1F4D01D9-7E25-4DA6-8A55-51C8C4118D5C}" type="pres">
      <dgm:prSet presAssocID="{0BCB8C34-70A1-4AF0-8FA0-89ABB5F797C1}" presName="sibTrans" presStyleCnt="0"/>
      <dgm:spPr/>
    </dgm:pt>
    <dgm:pt modelId="{D3990E73-822E-45CA-8CF5-640795E253FD}" type="pres">
      <dgm:prSet presAssocID="{49752BB7-6BA8-44CE-A62E-B4292FC29901}" presName="node" presStyleLbl="node1" presStyleIdx="6" presStyleCnt="12">
        <dgm:presLayoutVars>
          <dgm:bulletEnabled val="1"/>
        </dgm:presLayoutVars>
      </dgm:prSet>
      <dgm:spPr/>
    </dgm:pt>
    <dgm:pt modelId="{0457784F-B171-4841-844C-A61BA19E26DC}" type="pres">
      <dgm:prSet presAssocID="{F4284B00-6DFA-485C-8F68-0BAB03707A5A}" presName="sibTrans" presStyleCnt="0"/>
      <dgm:spPr/>
    </dgm:pt>
    <dgm:pt modelId="{AFB9B09A-C976-4801-AA9D-A06F63A7B39A}" type="pres">
      <dgm:prSet presAssocID="{C08DD4B6-390D-40BA-9A25-AC539B55F240}" presName="node" presStyleLbl="node1" presStyleIdx="7" presStyleCnt="12">
        <dgm:presLayoutVars>
          <dgm:bulletEnabled val="1"/>
        </dgm:presLayoutVars>
      </dgm:prSet>
      <dgm:spPr/>
    </dgm:pt>
    <dgm:pt modelId="{6D2E11CA-AB54-41D2-B016-4F2A4B624A6B}" type="pres">
      <dgm:prSet presAssocID="{152AF1EB-FF4A-4448-A5EB-0C7F1945B0B4}" presName="sibTrans" presStyleCnt="0"/>
      <dgm:spPr/>
    </dgm:pt>
    <dgm:pt modelId="{95F2F4EE-4DFE-4EF0-9C30-707DFB420B4C}" type="pres">
      <dgm:prSet presAssocID="{D9461593-6CCE-4672-81E6-C087AED58BB4}" presName="node" presStyleLbl="node1" presStyleIdx="8" presStyleCnt="12">
        <dgm:presLayoutVars>
          <dgm:bulletEnabled val="1"/>
        </dgm:presLayoutVars>
      </dgm:prSet>
      <dgm:spPr/>
    </dgm:pt>
    <dgm:pt modelId="{F3770444-2574-4DD4-A62D-AF6BA60BFCF7}" type="pres">
      <dgm:prSet presAssocID="{F4B70D0A-9779-4581-9215-BF2E25B5395E}" presName="sibTrans" presStyleCnt="0"/>
      <dgm:spPr/>
    </dgm:pt>
    <dgm:pt modelId="{EB4679CE-2C74-4442-9060-02E1036A6242}" type="pres">
      <dgm:prSet presAssocID="{28602BF8-4740-4E20-97B7-7F60FEF7B444}" presName="node" presStyleLbl="node1" presStyleIdx="9" presStyleCnt="12">
        <dgm:presLayoutVars>
          <dgm:bulletEnabled val="1"/>
        </dgm:presLayoutVars>
      </dgm:prSet>
      <dgm:spPr/>
    </dgm:pt>
    <dgm:pt modelId="{4749060B-F375-4524-A6BF-D565DE61A483}" type="pres">
      <dgm:prSet presAssocID="{0D3FC504-FD86-4E85-810D-AD1537F7AF7C}" presName="sibTrans" presStyleCnt="0"/>
      <dgm:spPr/>
    </dgm:pt>
    <dgm:pt modelId="{E293D7BD-A2F9-4ADC-8815-7F19715C0E91}" type="pres">
      <dgm:prSet presAssocID="{5A8D5170-664F-4B2F-9D11-D9C2B1EF0C6A}" presName="node" presStyleLbl="node1" presStyleIdx="10" presStyleCnt="12">
        <dgm:presLayoutVars>
          <dgm:bulletEnabled val="1"/>
        </dgm:presLayoutVars>
      </dgm:prSet>
      <dgm:spPr/>
    </dgm:pt>
    <dgm:pt modelId="{9865A29A-C4AF-4789-92AD-FAAC892A51AE}" type="pres">
      <dgm:prSet presAssocID="{92157DFF-5AC3-4265-A072-7F3006994799}" presName="sibTrans" presStyleCnt="0"/>
      <dgm:spPr/>
    </dgm:pt>
    <dgm:pt modelId="{EA973AF8-274A-48AF-BF0E-259387470458}" type="pres">
      <dgm:prSet presAssocID="{336AF092-56B5-41A5-B470-D2893A83695D}" presName="node" presStyleLbl="node1" presStyleIdx="11" presStyleCnt="12">
        <dgm:presLayoutVars>
          <dgm:bulletEnabled val="1"/>
        </dgm:presLayoutVars>
      </dgm:prSet>
      <dgm:spPr/>
    </dgm:pt>
  </dgm:ptLst>
  <dgm:cxnLst>
    <dgm:cxn modelId="{FF349400-C023-420C-9508-CACFFF037A2E}" type="presOf" srcId="{8CFAD9DA-823F-4EA2-96DC-A1B69F7F9115}" destId="{2AA3EF4F-5CA6-4002-8DAB-59E25E868519}" srcOrd="0" destOrd="0" presId="urn:microsoft.com/office/officeart/2005/8/layout/default"/>
    <dgm:cxn modelId="{134BC210-CD2D-46E8-A56D-6FBAADA1928D}" srcId="{2A28D3F8-C550-47EA-BFE3-5E8FB18F6412}" destId="{336AF092-56B5-41A5-B470-D2893A83695D}" srcOrd="11" destOrd="0" parTransId="{9E35BB24-55C4-4EC7-B1A2-DE5F0072ADF4}" sibTransId="{69A131C9-793A-4142-B3F6-768DDEBBB2C6}"/>
    <dgm:cxn modelId="{1EE23916-CFCC-4F71-9FE3-6619A14BDECD}" type="presOf" srcId="{5A8D5170-664F-4B2F-9D11-D9C2B1EF0C6A}" destId="{E293D7BD-A2F9-4ADC-8815-7F19715C0E91}" srcOrd="0" destOrd="0" presId="urn:microsoft.com/office/officeart/2005/8/layout/default"/>
    <dgm:cxn modelId="{0F007D16-8B65-4FF9-9A5C-9CD67E8EA661}" srcId="{2A28D3F8-C550-47EA-BFE3-5E8FB18F6412}" destId="{4BD46D79-CE12-4593-B9EB-1A6ED4CE93B6}" srcOrd="2" destOrd="0" parTransId="{5E887FB3-7D91-4CE5-9D8F-4524953F63B3}" sibTransId="{BDED8C38-2B41-4ACF-8165-FB303C6637A6}"/>
    <dgm:cxn modelId="{D55A3620-C8BE-4C32-8FB5-AF8FDF3B7E30}" type="presOf" srcId="{49752BB7-6BA8-44CE-A62E-B4292FC29901}" destId="{D3990E73-822E-45CA-8CF5-640795E253FD}" srcOrd="0" destOrd="0" presId="urn:microsoft.com/office/officeart/2005/8/layout/default"/>
    <dgm:cxn modelId="{4C06C328-9F6C-44F9-A974-3F5EB1949167}" type="presOf" srcId="{E2625C80-D1F6-4C48-A846-F00928AB5EA6}" destId="{BE33E1F4-3D09-4F9C-99B2-E45E472B4014}" srcOrd="0" destOrd="0" presId="urn:microsoft.com/office/officeart/2005/8/layout/default"/>
    <dgm:cxn modelId="{D917A43C-B59F-4C84-B42B-2E87AA1350CA}" srcId="{2A28D3F8-C550-47EA-BFE3-5E8FB18F6412}" destId="{E2625C80-D1F6-4C48-A846-F00928AB5EA6}" srcOrd="0" destOrd="0" parTransId="{3F4CAEB6-90CA-40F0-9923-EB89BA5CF465}" sibTransId="{55ADB509-85E3-4D99-B333-25BBF29B882A}"/>
    <dgm:cxn modelId="{2682AE5C-76B0-4C2B-9662-BB10BCD5C925}" type="presOf" srcId="{336AF092-56B5-41A5-B470-D2893A83695D}" destId="{EA973AF8-274A-48AF-BF0E-259387470458}" srcOrd="0" destOrd="0" presId="urn:microsoft.com/office/officeart/2005/8/layout/default"/>
    <dgm:cxn modelId="{CBA87C41-16F9-4DEB-96DF-36D6E9718A3A}" type="presOf" srcId="{2A28D3F8-C550-47EA-BFE3-5E8FB18F6412}" destId="{3C989495-B7B6-4877-93C2-34C3F2CA04FE}" srcOrd="0" destOrd="0" presId="urn:microsoft.com/office/officeart/2005/8/layout/default"/>
    <dgm:cxn modelId="{928D7C62-66EF-4A92-A606-5A5F1C19BD73}" srcId="{2A28D3F8-C550-47EA-BFE3-5E8FB18F6412}" destId="{762851AC-A703-4B6E-9C06-B852EC486F35}" srcOrd="5" destOrd="0" parTransId="{C5392D95-BC95-49B9-95F4-5F75C806F6FC}" sibTransId="{0BCB8C34-70A1-4AF0-8FA0-89ABB5F797C1}"/>
    <dgm:cxn modelId="{69134063-F772-47DA-9024-B90AFAFE5237}" type="presOf" srcId="{63AC0A26-D0AC-47A6-9E7A-C9E3673C589C}" destId="{1F973116-E7AD-4820-8E32-2C5E1B6BC679}" srcOrd="0" destOrd="0" presId="urn:microsoft.com/office/officeart/2005/8/layout/default"/>
    <dgm:cxn modelId="{4DD4ED6B-ACA6-4C27-AFC1-D80E80548B01}" type="presOf" srcId="{762851AC-A703-4B6E-9C06-B852EC486F35}" destId="{70075BC5-6D83-4B4E-B720-65F29EEE3751}" srcOrd="0" destOrd="0" presId="urn:microsoft.com/office/officeart/2005/8/layout/default"/>
    <dgm:cxn modelId="{E1C12855-3163-4FD6-8982-FD915FE61944}" srcId="{2A28D3F8-C550-47EA-BFE3-5E8FB18F6412}" destId="{C08DD4B6-390D-40BA-9A25-AC539B55F240}" srcOrd="7" destOrd="0" parTransId="{59E5E846-4ED3-4551-BF8C-D2D775C1A8A2}" sibTransId="{152AF1EB-FF4A-4448-A5EB-0C7F1945B0B4}"/>
    <dgm:cxn modelId="{69B6C880-C09C-4BF8-B961-8F3024CE5758}" srcId="{2A28D3F8-C550-47EA-BFE3-5E8FB18F6412}" destId="{28602BF8-4740-4E20-97B7-7F60FEF7B444}" srcOrd="9" destOrd="0" parTransId="{899D2A9F-DBC1-4E30-8EF2-08EC386B4B81}" sibTransId="{0D3FC504-FD86-4E85-810D-AD1537F7AF7C}"/>
    <dgm:cxn modelId="{C59E6781-8883-48B0-95BF-EEA83E1F5DB2}" srcId="{2A28D3F8-C550-47EA-BFE3-5E8FB18F6412}" destId="{5A8D5170-664F-4B2F-9D11-D9C2B1EF0C6A}" srcOrd="10" destOrd="0" parTransId="{6A54C6F6-4ABA-4146-871B-C9A867A9158C}" sibTransId="{92157DFF-5AC3-4265-A072-7F3006994799}"/>
    <dgm:cxn modelId="{83CF1495-CBED-4E3F-A38C-232A14045A8F}" srcId="{2A28D3F8-C550-47EA-BFE3-5E8FB18F6412}" destId="{D9461593-6CCE-4672-81E6-C087AED58BB4}" srcOrd="8" destOrd="0" parTransId="{A68E6504-2243-4F8E-AD07-E1A331198A6D}" sibTransId="{F4B70D0A-9779-4581-9215-BF2E25B5395E}"/>
    <dgm:cxn modelId="{1841C29E-5889-436D-A27F-98DD07D9DCF7}" type="presOf" srcId="{4BD46D79-CE12-4593-B9EB-1A6ED4CE93B6}" destId="{5E5FAE6E-8897-41FC-91AD-A529EB7EC179}" srcOrd="0" destOrd="0" presId="urn:microsoft.com/office/officeart/2005/8/layout/default"/>
    <dgm:cxn modelId="{028875DB-FE22-4065-A713-0CA6E9A84E2A}" type="presOf" srcId="{D9461593-6CCE-4672-81E6-C087AED58BB4}" destId="{95F2F4EE-4DFE-4EF0-9C30-707DFB420B4C}" srcOrd="0" destOrd="0" presId="urn:microsoft.com/office/officeart/2005/8/layout/default"/>
    <dgm:cxn modelId="{5D8C76DC-7807-40F8-9A14-A41440913508}" srcId="{2A28D3F8-C550-47EA-BFE3-5E8FB18F6412}" destId="{8CFAD9DA-823F-4EA2-96DC-A1B69F7F9115}" srcOrd="4" destOrd="0" parTransId="{8AB4C210-C521-4151-8C15-A6E3F91AE4F4}" sibTransId="{C4713990-B1C8-4999-AA51-F6B641A0E949}"/>
    <dgm:cxn modelId="{C22AF3E0-493B-4D71-A787-D01C9652A5E7}" type="presOf" srcId="{26333BE3-5386-4BB0-8415-97222CCCB5B9}" destId="{F447D0BE-9157-4C62-BDCA-33B485F0DE08}" srcOrd="0" destOrd="0" presId="urn:microsoft.com/office/officeart/2005/8/layout/default"/>
    <dgm:cxn modelId="{93A6BCE2-35B4-4070-86E7-C4DB5E035DC5}" srcId="{2A28D3F8-C550-47EA-BFE3-5E8FB18F6412}" destId="{26333BE3-5386-4BB0-8415-97222CCCB5B9}" srcOrd="3" destOrd="0" parTransId="{09A535A9-A9C0-4D0B-AEE1-2B4A540B9EE5}" sibTransId="{494FED65-F296-4A58-85E6-0D2BFF0CA2A4}"/>
    <dgm:cxn modelId="{6BA3A1E3-F970-4008-8055-FB9E27417D48}" type="presOf" srcId="{28602BF8-4740-4E20-97B7-7F60FEF7B444}" destId="{EB4679CE-2C74-4442-9060-02E1036A6242}" srcOrd="0" destOrd="0" presId="urn:microsoft.com/office/officeart/2005/8/layout/default"/>
    <dgm:cxn modelId="{96218EE4-0A40-4B64-A72A-EBAAE794649E}" type="presOf" srcId="{C08DD4B6-390D-40BA-9A25-AC539B55F240}" destId="{AFB9B09A-C976-4801-AA9D-A06F63A7B39A}" srcOrd="0" destOrd="0" presId="urn:microsoft.com/office/officeart/2005/8/layout/default"/>
    <dgm:cxn modelId="{6797EFF6-2FA9-4647-9406-E445A3303531}" srcId="{2A28D3F8-C550-47EA-BFE3-5E8FB18F6412}" destId="{63AC0A26-D0AC-47A6-9E7A-C9E3673C589C}" srcOrd="1" destOrd="0" parTransId="{5FC6633F-73F2-41B0-BF71-749B7B85C1AE}" sibTransId="{A7B88778-5F6C-4ABA-8073-2F355FDCAD11}"/>
    <dgm:cxn modelId="{FDB1B0F9-172F-4C37-9D79-F1FE62B13307}" srcId="{2A28D3F8-C550-47EA-BFE3-5E8FB18F6412}" destId="{49752BB7-6BA8-44CE-A62E-B4292FC29901}" srcOrd="6" destOrd="0" parTransId="{EEB22557-83EA-48C4-ADE6-E277421920D6}" sibTransId="{F4284B00-6DFA-485C-8F68-0BAB03707A5A}"/>
    <dgm:cxn modelId="{A0663DB6-F9AA-4F70-A0D5-FCA90199D8E3}" type="presParOf" srcId="{3C989495-B7B6-4877-93C2-34C3F2CA04FE}" destId="{BE33E1F4-3D09-4F9C-99B2-E45E472B4014}" srcOrd="0" destOrd="0" presId="urn:microsoft.com/office/officeart/2005/8/layout/default"/>
    <dgm:cxn modelId="{A12CE0CD-D6EF-428E-B47B-1244E8C8E625}" type="presParOf" srcId="{3C989495-B7B6-4877-93C2-34C3F2CA04FE}" destId="{E0F94AEF-4A58-4FDE-B2FC-0EEBB9392969}" srcOrd="1" destOrd="0" presId="urn:microsoft.com/office/officeart/2005/8/layout/default"/>
    <dgm:cxn modelId="{A14B7B28-ADAA-4E4F-9130-AE4A078A1936}" type="presParOf" srcId="{3C989495-B7B6-4877-93C2-34C3F2CA04FE}" destId="{1F973116-E7AD-4820-8E32-2C5E1B6BC679}" srcOrd="2" destOrd="0" presId="urn:microsoft.com/office/officeart/2005/8/layout/default"/>
    <dgm:cxn modelId="{7CD4A32B-ACB2-4049-A0EB-265A36E014FF}" type="presParOf" srcId="{3C989495-B7B6-4877-93C2-34C3F2CA04FE}" destId="{29521893-4D2D-413A-AB08-1814BE486E42}" srcOrd="3" destOrd="0" presId="urn:microsoft.com/office/officeart/2005/8/layout/default"/>
    <dgm:cxn modelId="{95850762-4411-4CD8-B13B-EAD250C3CED0}" type="presParOf" srcId="{3C989495-B7B6-4877-93C2-34C3F2CA04FE}" destId="{5E5FAE6E-8897-41FC-91AD-A529EB7EC179}" srcOrd="4" destOrd="0" presId="urn:microsoft.com/office/officeart/2005/8/layout/default"/>
    <dgm:cxn modelId="{D97B64B9-A1E9-46FB-BB26-42B4432651FC}" type="presParOf" srcId="{3C989495-B7B6-4877-93C2-34C3F2CA04FE}" destId="{06E97741-DACE-437C-B8C7-2CF1E2AC09B1}" srcOrd="5" destOrd="0" presId="urn:microsoft.com/office/officeart/2005/8/layout/default"/>
    <dgm:cxn modelId="{BFF996B4-EB81-46D7-8716-73265C6C71F9}" type="presParOf" srcId="{3C989495-B7B6-4877-93C2-34C3F2CA04FE}" destId="{F447D0BE-9157-4C62-BDCA-33B485F0DE08}" srcOrd="6" destOrd="0" presId="urn:microsoft.com/office/officeart/2005/8/layout/default"/>
    <dgm:cxn modelId="{E914DFA1-5EFE-4D2E-AA72-0E77A62920EC}" type="presParOf" srcId="{3C989495-B7B6-4877-93C2-34C3F2CA04FE}" destId="{CA8DA523-9359-42B0-BE6E-3E79B929F5F8}" srcOrd="7" destOrd="0" presId="urn:microsoft.com/office/officeart/2005/8/layout/default"/>
    <dgm:cxn modelId="{180E2325-CBA7-4830-B76D-386E8B5F8803}" type="presParOf" srcId="{3C989495-B7B6-4877-93C2-34C3F2CA04FE}" destId="{2AA3EF4F-5CA6-4002-8DAB-59E25E868519}" srcOrd="8" destOrd="0" presId="urn:microsoft.com/office/officeart/2005/8/layout/default"/>
    <dgm:cxn modelId="{C4868CFB-9075-41E3-B1E7-11DCE64496B4}" type="presParOf" srcId="{3C989495-B7B6-4877-93C2-34C3F2CA04FE}" destId="{6058A7DC-CA9F-4678-9044-E6F33ED90E1E}" srcOrd="9" destOrd="0" presId="urn:microsoft.com/office/officeart/2005/8/layout/default"/>
    <dgm:cxn modelId="{77A71C4F-72B1-4809-AC9F-D0797B75A787}" type="presParOf" srcId="{3C989495-B7B6-4877-93C2-34C3F2CA04FE}" destId="{70075BC5-6D83-4B4E-B720-65F29EEE3751}" srcOrd="10" destOrd="0" presId="urn:microsoft.com/office/officeart/2005/8/layout/default"/>
    <dgm:cxn modelId="{E3ED605D-1FB4-41C4-83F2-59410335147C}" type="presParOf" srcId="{3C989495-B7B6-4877-93C2-34C3F2CA04FE}" destId="{1F4D01D9-7E25-4DA6-8A55-51C8C4118D5C}" srcOrd="11" destOrd="0" presId="urn:microsoft.com/office/officeart/2005/8/layout/default"/>
    <dgm:cxn modelId="{0A468D07-6C77-41AA-9D05-99E4E58030F6}" type="presParOf" srcId="{3C989495-B7B6-4877-93C2-34C3F2CA04FE}" destId="{D3990E73-822E-45CA-8CF5-640795E253FD}" srcOrd="12" destOrd="0" presId="urn:microsoft.com/office/officeart/2005/8/layout/default"/>
    <dgm:cxn modelId="{C70EB67E-E9D2-480D-BBD7-C6CE6517A3D0}" type="presParOf" srcId="{3C989495-B7B6-4877-93C2-34C3F2CA04FE}" destId="{0457784F-B171-4841-844C-A61BA19E26DC}" srcOrd="13" destOrd="0" presId="urn:microsoft.com/office/officeart/2005/8/layout/default"/>
    <dgm:cxn modelId="{EC27A10E-E491-4551-9364-7BE0FD250318}" type="presParOf" srcId="{3C989495-B7B6-4877-93C2-34C3F2CA04FE}" destId="{AFB9B09A-C976-4801-AA9D-A06F63A7B39A}" srcOrd="14" destOrd="0" presId="urn:microsoft.com/office/officeart/2005/8/layout/default"/>
    <dgm:cxn modelId="{2F4E92C5-6F6D-440B-BC96-968387A62EAD}" type="presParOf" srcId="{3C989495-B7B6-4877-93C2-34C3F2CA04FE}" destId="{6D2E11CA-AB54-41D2-B016-4F2A4B624A6B}" srcOrd="15" destOrd="0" presId="urn:microsoft.com/office/officeart/2005/8/layout/default"/>
    <dgm:cxn modelId="{FB3F375F-704B-4181-9559-83494A48F07D}" type="presParOf" srcId="{3C989495-B7B6-4877-93C2-34C3F2CA04FE}" destId="{95F2F4EE-4DFE-4EF0-9C30-707DFB420B4C}" srcOrd="16" destOrd="0" presId="urn:microsoft.com/office/officeart/2005/8/layout/default"/>
    <dgm:cxn modelId="{5DFEF41D-BC61-4A43-9D29-8C4A04F09A99}" type="presParOf" srcId="{3C989495-B7B6-4877-93C2-34C3F2CA04FE}" destId="{F3770444-2574-4DD4-A62D-AF6BA60BFCF7}" srcOrd="17" destOrd="0" presId="urn:microsoft.com/office/officeart/2005/8/layout/default"/>
    <dgm:cxn modelId="{9481D9F9-76E7-4B1D-A336-7A932F9F3E6A}" type="presParOf" srcId="{3C989495-B7B6-4877-93C2-34C3F2CA04FE}" destId="{EB4679CE-2C74-4442-9060-02E1036A6242}" srcOrd="18" destOrd="0" presId="urn:microsoft.com/office/officeart/2005/8/layout/default"/>
    <dgm:cxn modelId="{EBE55A71-DE5A-4B80-B0C1-E8DCD6D186B4}" type="presParOf" srcId="{3C989495-B7B6-4877-93C2-34C3F2CA04FE}" destId="{4749060B-F375-4524-A6BF-D565DE61A483}" srcOrd="19" destOrd="0" presId="urn:microsoft.com/office/officeart/2005/8/layout/default"/>
    <dgm:cxn modelId="{56AC65BC-E47B-478E-BA54-665F8ED57E39}" type="presParOf" srcId="{3C989495-B7B6-4877-93C2-34C3F2CA04FE}" destId="{E293D7BD-A2F9-4ADC-8815-7F19715C0E91}" srcOrd="20" destOrd="0" presId="urn:microsoft.com/office/officeart/2005/8/layout/default"/>
    <dgm:cxn modelId="{D0F6F5FB-82F3-4F8E-9090-9A27C93FB6AF}" type="presParOf" srcId="{3C989495-B7B6-4877-93C2-34C3F2CA04FE}" destId="{9865A29A-C4AF-4789-92AD-FAAC892A51AE}" srcOrd="21" destOrd="0" presId="urn:microsoft.com/office/officeart/2005/8/layout/default"/>
    <dgm:cxn modelId="{E0F7D682-50C3-4018-AF35-96683C5B3E1D}" type="presParOf" srcId="{3C989495-B7B6-4877-93C2-34C3F2CA04FE}" destId="{EA973AF8-274A-48AF-BF0E-259387470458}"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0ABDA-8B97-412F-A98F-AE34A1FDD7C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557155-5AFC-47D4-A586-3642982C31FA}">
      <dgm:prSet custT="1"/>
      <dgm:spPr/>
      <dgm:t>
        <a:bodyPr/>
        <a:lstStyle/>
        <a:p>
          <a:r>
            <a:rPr lang="en-US" sz="1500" dirty="0"/>
            <a:t>3. Vulnerability Communication- new vulnerabilities are made available as soon as possible via well-known procedures.</a:t>
          </a:r>
        </a:p>
      </dgm:t>
    </dgm:pt>
    <dgm:pt modelId="{89698BCF-D8EA-4883-9C20-6DFA149910A0}" type="parTrans" cxnId="{73EBD0B1-7115-4EFE-A175-C4C4455719AD}">
      <dgm:prSet/>
      <dgm:spPr/>
      <dgm:t>
        <a:bodyPr/>
        <a:lstStyle/>
        <a:p>
          <a:endParaRPr lang="en-US"/>
        </a:p>
      </dgm:t>
    </dgm:pt>
    <dgm:pt modelId="{9A2C3B67-F5EC-4434-BFB0-9B06623D4222}" type="sibTrans" cxnId="{73EBD0B1-7115-4EFE-A175-C4C4455719AD}">
      <dgm:prSet/>
      <dgm:spPr/>
      <dgm:t>
        <a:bodyPr/>
        <a:lstStyle/>
        <a:p>
          <a:endParaRPr lang="en-US"/>
        </a:p>
      </dgm:t>
    </dgm:pt>
    <dgm:pt modelId="{5C4D783E-4A5B-426A-8C6B-FA7F8874B74B}">
      <dgm:prSet custT="1"/>
      <dgm:spPr/>
      <dgm:t>
        <a:bodyPr/>
        <a:lstStyle/>
        <a:p>
          <a:r>
            <a:rPr lang="en-US" sz="1500" dirty="0"/>
            <a:t>- If an issue impacts Arista products, a solution will be provided, which will provide procedures to fix a vulnerability, such as a configuration change or software patch.</a:t>
          </a:r>
        </a:p>
      </dgm:t>
    </dgm:pt>
    <dgm:pt modelId="{B2FA022A-8F7B-4C5F-B9B3-4547B4A02130}" type="parTrans" cxnId="{3178CB84-936E-424D-B92D-A506BB224BCC}">
      <dgm:prSet/>
      <dgm:spPr/>
      <dgm:t>
        <a:bodyPr/>
        <a:lstStyle/>
        <a:p>
          <a:endParaRPr lang="en-US"/>
        </a:p>
      </dgm:t>
    </dgm:pt>
    <dgm:pt modelId="{5999FDDE-25BE-497F-BF1B-2A0BFC7D6D91}" type="sibTrans" cxnId="{3178CB84-936E-424D-B92D-A506BB224BCC}">
      <dgm:prSet/>
      <dgm:spPr/>
      <dgm:t>
        <a:bodyPr/>
        <a:lstStyle/>
        <a:p>
          <a:endParaRPr lang="en-US"/>
        </a:p>
      </dgm:t>
    </dgm:pt>
    <dgm:pt modelId="{AA98861F-A364-41AE-91A8-E44980AA95F3}">
      <dgm:prSet custT="1"/>
      <dgm:spPr/>
      <dgm:t>
        <a:bodyPr/>
        <a:lstStyle/>
        <a:p>
          <a:r>
            <a:rPr lang="en-US" sz="1500" dirty="0"/>
            <a:t>- Details of the vulnerability and solutions are documented publicly via a security advisory on the Arista website.</a:t>
          </a:r>
        </a:p>
      </dgm:t>
    </dgm:pt>
    <dgm:pt modelId="{7DE012A8-F185-4876-A279-3DC6D0DA555C}" type="parTrans" cxnId="{F2F05349-CA77-4853-B343-9C76CD0DE512}">
      <dgm:prSet/>
      <dgm:spPr/>
      <dgm:t>
        <a:bodyPr/>
        <a:lstStyle/>
        <a:p>
          <a:endParaRPr lang="en-US"/>
        </a:p>
      </dgm:t>
    </dgm:pt>
    <dgm:pt modelId="{209CF297-A7F3-43B0-B664-984217D7EE13}" type="sibTrans" cxnId="{F2F05349-CA77-4853-B343-9C76CD0DE512}">
      <dgm:prSet/>
      <dgm:spPr/>
      <dgm:t>
        <a:bodyPr/>
        <a:lstStyle/>
        <a:p>
          <a:endParaRPr lang="en-US"/>
        </a:p>
      </dgm:t>
    </dgm:pt>
    <dgm:pt modelId="{1F3B39CE-4E37-4933-B9A3-6030008177D2}">
      <dgm:prSet custT="1"/>
      <dgm:spPr/>
      <dgm:t>
        <a:bodyPr/>
        <a:lstStyle/>
        <a:p>
          <a:r>
            <a:rPr lang="en-US" sz="1500" dirty="0"/>
            <a:t>- Arista follows best practices to making CVEs findable, by having all CVEs assigned by MITRE so issues can be efficiently tracked across security scanners, advisories, and other security management procedures.</a:t>
          </a:r>
        </a:p>
      </dgm:t>
    </dgm:pt>
    <dgm:pt modelId="{98D2BC3C-BDF2-4031-B8B1-351C69A5D0D0}" type="parTrans" cxnId="{6253BC91-D4A1-4000-B643-44FFBCD7B6AF}">
      <dgm:prSet/>
      <dgm:spPr/>
      <dgm:t>
        <a:bodyPr/>
        <a:lstStyle/>
        <a:p>
          <a:endParaRPr lang="en-US"/>
        </a:p>
      </dgm:t>
    </dgm:pt>
    <dgm:pt modelId="{DB17BB67-9DB5-4626-B785-AE88576D28CF}" type="sibTrans" cxnId="{6253BC91-D4A1-4000-B643-44FFBCD7B6AF}">
      <dgm:prSet/>
      <dgm:spPr/>
      <dgm:t>
        <a:bodyPr/>
        <a:lstStyle/>
        <a:p>
          <a:endParaRPr lang="en-US"/>
        </a:p>
      </dgm:t>
    </dgm:pt>
    <dgm:pt modelId="{1D424BE2-F941-493B-8ECB-22603D4EFEF2}" type="pres">
      <dgm:prSet presAssocID="{3290ABDA-8B97-412F-A98F-AE34A1FDD7C6}" presName="root" presStyleCnt="0">
        <dgm:presLayoutVars>
          <dgm:dir/>
          <dgm:resizeHandles val="exact"/>
        </dgm:presLayoutVars>
      </dgm:prSet>
      <dgm:spPr/>
    </dgm:pt>
    <dgm:pt modelId="{2A4383FD-308B-438D-B5BA-B4A4E71C40A0}" type="pres">
      <dgm:prSet presAssocID="{3290ABDA-8B97-412F-A98F-AE34A1FDD7C6}" presName="container" presStyleCnt="0">
        <dgm:presLayoutVars>
          <dgm:dir/>
          <dgm:resizeHandles val="exact"/>
        </dgm:presLayoutVars>
      </dgm:prSet>
      <dgm:spPr/>
    </dgm:pt>
    <dgm:pt modelId="{62A1F799-7E97-4D4E-8615-D6B4E8C18C82}" type="pres">
      <dgm:prSet presAssocID="{C5557155-5AFC-47D4-A586-3642982C31FA}" presName="compNode" presStyleCnt="0"/>
      <dgm:spPr/>
    </dgm:pt>
    <dgm:pt modelId="{609C7F24-456B-44C5-988D-F48AD788EB84}" type="pres">
      <dgm:prSet presAssocID="{C5557155-5AFC-47D4-A586-3642982C31FA}" presName="iconBgRect" presStyleLbl="bgShp" presStyleIdx="0" presStyleCnt="4"/>
      <dgm:spPr/>
    </dgm:pt>
    <dgm:pt modelId="{C345EEBA-1888-48D3-AF52-34F38BFE55F1}" type="pres">
      <dgm:prSet presAssocID="{C5557155-5AFC-47D4-A586-3642982C31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00548A86-42E3-4B1E-8C4E-C713C7D18127}" type="pres">
      <dgm:prSet presAssocID="{C5557155-5AFC-47D4-A586-3642982C31FA}" presName="spaceRect" presStyleCnt="0"/>
      <dgm:spPr/>
    </dgm:pt>
    <dgm:pt modelId="{E704B69D-BEFC-4F11-87A0-131325231842}" type="pres">
      <dgm:prSet presAssocID="{C5557155-5AFC-47D4-A586-3642982C31FA}" presName="textRect" presStyleLbl="revTx" presStyleIdx="0" presStyleCnt="4">
        <dgm:presLayoutVars>
          <dgm:chMax val="1"/>
          <dgm:chPref val="1"/>
        </dgm:presLayoutVars>
      </dgm:prSet>
      <dgm:spPr/>
    </dgm:pt>
    <dgm:pt modelId="{9148D1B8-53AB-4D46-A8B0-BF9DE3F0966D}" type="pres">
      <dgm:prSet presAssocID="{9A2C3B67-F5EC-4434-BFB0-9B06623D4222}" presName="sibTrans" presStyleLbl="sibTrans2D1" presStyleIdx="0" presStyleCnt="0"/>
      <dgm:spPr/>
    </dgm:pt>
    <dgm:pt modelId="{0B50F7AB-C048-41F7-84B5-67E3E5A21B4B}" type="pres">
      <dgm:prSet presAssocID="{5C4D783E-4A5B-426A-8C6B-FA7F8874B74B}" presName="compNode" presStyleCnt="0"/>
      <dgm:spPr/>
    </dgm:pt>
    <dgm:pt modelId="{E4A222B1-55FF-40A8-BC68-D5F35A80F734}" type="pres">
      <dgm:prSet presAssocID="{5C4D783E-4A5B-426A-8C6B-FA7F8874B74B}" presName="iconBgRect" presStyleLbl="bgShp" presStyleIdx="1" presStyleCnt="4"/>
      <dgm:spPr/>
    </dgm:pt>
    <dgm:pt modelId="{0D23B2F9-3570-4D50-B616-BBA71F059970}" type="pres">
      <dgm:prSet presAssocID="{5C4D783E-4A5B-426A-8C6B-FA7F8874B7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rench"/>
        </a:ext>
      </dgm:extLst>
    </dgm:pt>
    <dgm:pt modelId="{BEC918D0-7F25-4F6F-8C13-2A4C793830FF}" type="pres">
      <dgm:prSet presAssocID="{5C4D783E-4A5B-426A-8C6B-FA7F8874B74B}" presName="spaceRect" presStyleCnt="0"/>
      <dgm:spPr/>
    </dgm:pt>
    <dgm:pt modelId="{6E2C11D5-481F-4A72-BE63-F65CB955E931}" type="pres">
      <dgm:prSet presAssocID="{5C4D783E-4A5B-426A-8C6B-FA7F8874B74B}" presName="textRect" presStyleLbl="revTx" presStyleIdx="1" presStyleCnt="4">
        <dgm:presLayoutVars>
          <dgm:chMax val="1"/>
          <dgm:chPref val="1"/>
        </dgm:presLayoutVars>
      </dgm:prSet>
      <dgm:spPr/>
    </dgm:pt>
    <dgm:pt modelId="{2BA531C1-F97A-4DF4-8A94-61E03ABF95D4}" type="pres">
      <dgm:prSet presAssocID="{5999FDDE-25BE-497F-BF1B-2A0BFC7D6D91}" presName="sibTrans" presStyleLbl="sibTrans2D1" presStyleIdx="0" presStyleCnt="0"/>
      <dgm:spPr/>
    </dgm:pt>
    <dgm:pt modelId="{934AFBAA-DC71-44F1-9041-1529C0E9AAA1}" type="pres">
      <dgm:prSet presAssocID="{AA98861F-A364-41AE-91A8-E44980AA95F3}" presName="compNode" presStyleCnt="0"/>
      <dgm:spPr/>
    </dgm:pt>
    <dgm:pt modelId="{9DB0CE9A-4496-42B9-B7D9-4768737D0BB7}" type="pres">
      <dgm:prSet presAssocID="{AA98861F-A364-41AE-91A8-E44980AA95F3}" presName="iconBgRect" presStyleLbl="bgShp" presStyleIdx="2" presStyleCnt="4"/>
      <dgm:spPr/>
    </dgm:pt>
    <dgm:pt modelId="{E974BFD5-4190-4ED2-8E89-5F96A6DB6B7E}" type="pres">
      <dgm:prSet presAssocID="{AA98861F-A364-41AE-91A8-E44980AA95F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il Face Outline"/>
        </a:ext>
      </dgm:extLst>
    </dgm:pt>
    <dgm:pt modelId="{858418CF-FB0C-41CB-9F75-E3054C0A031B}" type="pres">
      <dgm:prSet presAssocID="{AA98861F-A364-41AE-91A8-E44980AA95F3}" presName="spaceRect" presStyleCnt="0"/>
      <dgm:spPr/>
    </dgm:pt>
    <dgm:pt modelId="{9531B682-8D41-4A02-84DC-8B25C111D66D}" type="pres">
      <dgm:prSet presAssocID="{AA98861F-A364-41AE-91A8-E44980AA95F3}" presName="textRect" presStyleLbl="revTx" presStyleIdx="2" presStyleCnt="4">
        <dgm:presLayoutVars>
          <dgm:chMax val="1"/>
          <dgm:chPref val="1"/>
        </dgm:presLayoutVars>
      </dgm:prSet>
      <dgm:spPr/>
    </dgm:pt>
    <dgm:pt modelId="{44BC9EE4-1F0A-43DE-A320-3E9DC2D79E00}" type="pres">
      <dgm:prSet presAssocID="{209CF297-A7F3-43B0-B664-984217D7EE13}" presName="sibTrans" presStyleLbl="sibTrans2D1" presStyleIdx="0" presStyleCnt="0"/>
      <dgm:spPr/>
    </dgm:pt>
    <dgm:pt modelId="{C988FE21-C2AD-47C2-AD3A-5CA7224377AA}" type="pres">
      <dgm:prSet presAssocID="{1F3B39CE-4E37-4933-B9A3-6030008177D2}" presName="compNode" presStyleCnt="0"/>
      <dgm:spPr/>
    </dgm:pt>
    <dgm:pt modelId="{9702E08A-0B79-430A-A1E6-29A41934070B}" type="pres">
      <dgm:prSet presAssocID="{1F3B39CE-4E37-4933-B9A3-6030008177D2}" presName="iconBgRect" presStyleLbl="bgShp" presStyleIdx="3" presStyleCnt="4"/>
      <dgm:spPr/>
    </dgm:pt>
    <dgm:pt modelId="{0A132FB4-91CF-4BDE-A4B2-A7903D52E418}" type="pres">
      <dgm:prSet presAssocID="{1F3B39CE-4E37-4933-B9A3-6030008177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1A1C98EC-E462-4DDF-92AE-593051C61937}" type="pres">
      <dgm:prSet presAssocID="{1F3B39CE-4E37-4933-B9A3-6030008177D2}" presName="spaceRect" presStyleCnt="0"/>
      <dgm:spPr/>
    </dgm:pt>
    <dgm:pt modelId="{D937B379-BC4E-4C96-8212-1FCD7806C273}" type="pres">
      <dgm:prSet presAssocID="{1F3B39CE-4E37-4933-B9A3-6030008177D2}" presName="textRect" presStyleLbl="revTx" presStyleIdx="3" presStyleCnt="4">
        <dgm:presLayoutVars>
          <dgm:chMax val="1"/>
          <dgm:chPref val="1"/>
        </dgm:presLayoutVars>
      </dgm:prSet>
      <dgm:spPr/>
    </dgm:pt>
  </dgm:ptLst>
  <dgm:cxnLst>
    <dgm:cxn modelId="{92861C35-BB58-4DE5-B47A-FE9AF6220009}" type="presOf" srcId="{9A2C3B67-F5EC-4434-BFB0-9B06623D4222}" destId="{9148D1B8-53AB-4D46-A8B0-BF9DE3F0966D}" srcOrd="0" destOrd="0" presId="urn:microsoft.com/office/officeart/2018/2/layout/IconCircleList"/>
    <dgm:cxn modelId="{BD55EB3F-2EF8-4A20-BBCD-05E541FC14E3}" type="presOf" srcId="{C5557155-5AFC-47D4-A586-3642982C31FA}" destId="{E704B69D-BEFC-4F11-87A0-131325231842}" srcOrd="0" destOrd="0" presId="urn:microsoft.com/office/officeart/2018/2/layout/IconCircleList"/>
    <dgm:cxn modelId="{F2F05349-CA77-4853-B343-9C76CD0DE512}" srcId="{3290ABDA-8B97-412F-A98F-AE34A1FDD7C6}" destId="{AA98861F-A364-41AE-91A8-E44980AA95F3}" srcOrd="2" destOrd="0" parTransId="{7DE012A8-F185-4876-A279-3DC6D0DA555C}" sibTransId="{209CF297-A7F3-43B0-B664-984217D7EE13}"/>
    <dgm:cxn modelId="{3178CB84-936E-424D-B92D-A506BB224BCC}" srcId="{3290ABDA-8B97-412F-A98F-AE34A1FDD7C6}" destId="{5C4D783E-4A5B-426A-8C6B-FA7F8874B74B}" srcOrd="1" destOrd="0" parTransId="{B2FA022A-8F7B-4C5F-B9B3-4547B4A02130}" sibTransId="{5999FDDE-25BE-497F-BF1B-2A0BFC7D6D91}"/>
    <dgm:cxn modelId="{6253BC91-D4A1-4000-B643-44FFBCD7B6AF}" srcId="{3290ABDA-8B97-412F-A98F-AE34A1FDD7C6}" destId="{1F3B39CE-4E37-4933-B9A3-6030008177D2}" srcOrd="3" destOrd="0" parTransId="{98D2BC3C-BDF2-4031-B8B1-351C69A5D0D0}" sibTransId="{DB17BB67-9DB5-4626-B785-AE88576D28CF}"/>
    <dgm:cxn modelId="{AD99E896-1152-4A62-BDFB-B1DF381924DD}" type="presOf" srcId="{5999FDDE-25BE-497F-BF1B-2A0BFC7D6D91}" destId="{2BA531C1-F97A-4DF4-8A94-61E03ABF95D4}" srcOrd="0" destOrd="0" presId="urn:microsoft.com/office/officeart/2018/2/layout/IconCircleList"/>
    <dgm:cxn modelId="{73EBD0B1-7115-4EFE-A175-C4C4455719AD}" srcId="{3290ABDA-8B97-412F-A98F-AE34A1FDD7C6}" destId="{C5557155-5AFC-47D4-A586-3642982C31FA}" srcOrd="0" destOrd="0" parTransId="{89698BCF-D8EA-4883-9C20-6DFA149910A0}" sibTransId="{9A2C3B67-F5EC-4434-BFB0-9B06623D4222}"/>
    <dgm:cxn modelId="{690574B7-912B-4F64-85B4-E3E56F96F583}" type="presOf" srcId="{5C4D783E-4A5B-426A-8C6B-FA7F8874B74B}" destId="{6E2C11D5-481F-4A72-BE63-F65CB955E931}" srcOrd="0" destOrd="0" presId="urn:microsoft.com/office/officeart/2018/2/layout/IconCircleList"/>
    <dgm:cxn modelId="{BDC388CF-8BA5-4249-86C4-4DF2C2D820FB}" type="presOf" srcId="{209CF297-A7F3-43B0-B664-984217D7EE13}" destId="{44BC9EE4-1F0A-43DE-A320-3E9DC2D79E00}" srcOrd="0" destOrd="0" presId="urn:microsoft.com/office/officeart/2018/2/layout/IconCircleList"/>
    <dgm:cxn modelId="{866988DC-369D-4120-B1FF-48D7E999DAB5}" type="presOf" srcId="{AA98861F-A364-41AE-91A8-E44980AA95F3}" destId="{9531B682-8D41-4A02-84DC-8B25C111D66D}" srcOrd="0" destOrd="0" presId="urn:microsoft.com/office/officeart/2018/2/layout/IconCircleList"/>
    <dgm:cxn modelId="{F9B166E3-B212-4ED2-B032-457C73BE136C}" type="presOf" srcId="{1F3B39CE-4E37-4933-B9A3-6030008177D2}" destId="{D937B379-BC4E-4C96-8212-1FCD7806C273}" srcOrd="0" destOrd="0" presId="urn:microsoft.com/office/officeart/2018/2/layout/IconCircleList"/>
    <dgm:cxn modelId="{4DD39FF9-AF87-4856-B451-A1B5690ABBB8}" type="presOf" srcId="{3290ABDA-8B97-412F-A98F-AE34A1FDD7C6}" destId="{1D424BE2-F941-493B-8ECB-22603D4EFEF2}" srcOrd="0" destOrd="0" presId="urn:microsoft.com/office/officeart/2018/2/layout/IconCircleList"/>
    <dgm:cxn modelId="{47249A04-F5A2-456C-8399-A3DEC6EC0940}" type="presParOf" srcId="{1D424BE2-F941-493B-8ECB-22603D4EFEF2}" destId="{2A4383FD-308B-438D-B5BA-B4A4E71C40A0}" srcOrd="0" destOrd="0" presId="urn:microsoft.com/office/officeart/2018/2/layout/IconCircleList"/>
    <dgm:cxn modelId="{39C5A512-8F46-4B3A-B212-34CAA4ABE423}" type="presParOf" srcId="{2A4383FD-308B-438D-B5BA-B4A4E71C40A0}" destId="{62A1F799-7E97-4D4E-8615-D6B4E8C18C82}" srcOrd="0" destOrd="0" presId="urn:microsoft.com/office/officeart/2018/2/layout/IconCircleList"/>
    <dgm:cxn modelId="{90AB74C1-3B69-4C88-B65E-93177A3E05B4}" type="presParOf" srcId="{62A1F799-7E97-4D4E-8615-D6B4E8C18C82}" destId="{609C7F24-456B-44C5-988D-F48AD788EB84}" srcOrd="0" destOrd="0" presId="urn:microsoft.com/office/officeart/2018/2/layout/IconCircleList"/>
    <dgm:cxn modelId="{2C3D8904-6017-492A-B4D8-2087660A354A}" type="presParOf" srcId="{62A1F799-7E97-4D4E-8615-D6B4E8C18C82}" destId="{C345EEBA-1888-48D3-AF52-34F38BFE55F1}" srcOrd="1" destOrd="0" presId="urn:microsoft.com/office/officeart/2018/2/layout/IconCircleList"/>
    <dgm:cxn modelId="{295F06FD-8BC4-46CA-93DF-5D3150E04B62}" type="presParOf" srcId="{62A1F799-7E97-4D4E-8615-D6B4E8C18C82}" destId="{00548A86-42E3-4B1E-8C4E-C713C7D18127}" srcOrd="2" destOrd="0" presId="urn:microsoft.com/office/officeart/2018/2/layout/IconCircleList"/>
    <dgm:cxn modelId="{32454C46-17F1-4B49-B8C8-CBE78B833F6A}" type="presParOf" srcId="{62A1F799-7E97-4D4E-8615-D6B4E8C18C82}" destId="{E704B69D-BEFC-4F11-87A0-131325231842}" srcOrd="3" destOrd="0" presId="urn:microsoft.com/office/officeart/2018/2/layout/IconCircleList"/>
    <dgm:cxn modelId="{1DBAA2ED-499B-4C82-B425-0BBE5B4430EF}" type="presParOf" srcId="{2A4383FD-308B-438D-B5BA-B4A4E71C40A0}" destId="{9148D1B8-53AB-4D46-A8B0-BF9DE3F0966D}" srcOrd="1" destOrd="0" presId="urn:microsoft.com/office/officeart/2018/2/layout/IconCircleList"/>
    <dgm:cxn modelId="{C1527980-A774-4CA4-8AB9-1E5EAE03A96B}" type="presParOf" srcId="{2A4383FD-308B-438D-B5BA-B4A4E71C40A0}" destId="{0B50F7AB-C048-41F7-84B5-67E3E5A21B4B}" srcOrd="2" destOrd="0" presId="urn:microsoft.com/office/officeart/2018/2/layout/IconCircleList"/>
    <dgm:cxn modelId="{A3323335-0822-447E-BBC6-A72367DB8838}" type="presParOf" srcId="{0B50F7AB-C048-41F7-84B5-67E3E5A21B4B}" destId="{E4A222B1-55FF-40A8-BC68-D5F35A80F734}" srcOrd="0" destOrd="0" presId="urn:microsoft.com/office/officeart/2018/2/layout/IconCircleList"/>
    <dgm:cxn modelId="{2903E8B0-F5FF-4CB6-A7FC-BA5F2A059728}" type="presParOf" srcId="{0B50F7AB-C048-41F7-84B5-67E3E5A21B4B}" destId="{0D23B2F9-3570-4D50-B616-BBA71F059970}" srcOrd="1" destOrd="0" presId="urn:microsoft.com/office/officeart/2018/2/layout/IconCircleList"/>
    <dgm:cxn modelId="{A5C198C4-F0E5-40A6-8F6A-56F0A418CFE8}" type="presParOf" srcId="{0B50F7AB-C048-41F7-84B5-67E3E5A21B4B}" destId="{BEC918D0-7F25-4F6F-8C13-2A4C793830FF}" srcOrd="2" destOrd="0" presId="urn:microsoft.com/office/officeart/2018/2/layout/IconCircleList"/>
    <dgm:cxn modelId="{B9DDDB21-4AE3-4F9A-90CD-BCEFCBCB5FE3}" type="presParOf" srcId="{0B50F7AB-C048-41F7-84B5-67E3E5A21B4B}" destId="{6E2C11D5-481F-4A72-BE63-F65CB955E931}" srcOrd="3" destOrd="0" presId="urn:microsoft.com/office/officeart/2018/2/layout/IconCircleList"/>
    <dgm:cxn modelId="{18242A62-5FE2-45F2-A4A8-15A2E384C894}" type="presParOf" srcId="{2A4383FD-308B-438D-B5BA-B4A4E71C40A0}" destId="{2BA531C1-F97A-4DF4-8A94-61E03ABF95D4}" srcOrd="3" destOrd="0" presId="urn:microsoft.com/office/officeart/2018/2/layout/IconCircleList"/>
    <dgm:cxn modelId="{CB94DCE9-C7DE-498E-8DAE-C5CC972B6B9C}" type="presParOf" srcId="{2A4383FD-308B-438D-B5BA-B4A4E71C40A0}" destId="{934AFBAA-DC71-44F1-9041-1529C0E9AAA1}" srcOrd="4" destOrd="0" presId="urn:microsoft.com/office/officeart/2018/2/layout/IconCircleList"/>
    <dgm:cxn modelId="{C0B29E25-B6E7-49C7-84BE-71D2B167B1CC}" type="presParOf" srcId="{934AFBAA-DC71-44F1-9041-1529C0E9AAA1}" destId="{9DB0CE9A-4496-42B9-B7D9-4768737D0BB7}" srcOrd="0" destOrd="0" presId="urn:microsoft.com/office/officeart/2018/2/layout/IconCircleList"/>
    <dgm:cxn modelId="{5A7ACBBF-A815-4C7D-BA6F-122845B2A9DA}" type="presParOf" srcId="{934AFBAA-DC71-44F1-9041-1529C0E9AAA1}" destId="{E974BFD5-4190-4ED2-8E89-5F96A6DB6B7E}" srcOrd="1" destOrd="0" presId="urn:microsoft.com/office/officeart/2018/2/layout/IconCircleList"/>
    <dgm:cxn modelId="{F03AED49-8756-49F9-94A2-DF8DD01E8959}" type="presParOf" srcId="{934AFBAA-DC71-44F1-9041-1529C0E9AAA1}" destId="{858418CF-FB0C-41CB-9F75-E3054C0A031B}" srcOrd="2" destOrd="0" presId="urn:microsoft.com/office/officeart/2018/2/layout/IconCircleList"/>
    <dgm:cxn modelId="{E309CE7B-2AF4-47C8-B747-A52DB723A53E}" type="presParOf" srcId="{934AFBAA-DC71-44F1-9041-1529C0E9AAA1}" destId="{9531B682-8D41-4A02-84DC-8B25C111D66D}" srcOrd="3" destOrd="0" presId="urn:microsoft.com/office/officeart/2018/2/layout/IconCircleList"/>
    <dgm:cxn modelId="{953C2AF0-E9A4-4376-BFC1-707907768857}" type="presParOf" srcId="{2A4383FD-308B-438D-B5BA-B4A4E71C40A0}" destId="{44BC9EE4-1F0A-43DE-A320-3E9DC2D79E00}" srcOrd="5" destOrd="0" presId="urn:microsoft.com/office/officeart/2018/2/layout/IconCircleList"/>
    <dgm:cxn modelId="{72EDD438-3FB1-4C12-AF7D-FC2FE34A0560}" type="presParOf" srcId="{2A4383FD-308B-438D-B5BA-B4A4E71C40A0}" destId="{C988FE21-C2AD-47C2-AD3A-5CA7224377AA}" srcOrd="6" destOrd="0" presId="urn:microsoft.com/office/officeart/2018/2/layout/IconCircleList"/>
    <dgm:cxn modelId="{3369B8CB-0FC6-44AD-B7CE-301CC6EC7DF7}" type="presParOf" srcId="{C988FE21-C2AD-47C2-AD3A-5CA7224377AA}" destId="{9702E08A-0B79-430A-A1E6-29A41934070B}" srcOrd="0" destOrd="0" presId="urn:microsoft.com/office/officeart/2018/2/layout/IconCircleList"/>
    <dgm:cxn modelId="{AC1D35F0-E9F7-4ED5-99E5-273D16B94B02}" type="presParOf" srcId="{C988FE21-C2AD-47C2-AD3A-5CA7224377AA}" destId="{0A132FB4-91CF-4BDE-A4B2-A7903D52E418}" srcOrd="1" destOrd="0" presId="urn:microsoft.com/office/officeart/2018/2/layout/IconCircleList"/>
    <dgm:cxn modelId="{D13DC09F-A502-4A60-BC2B-7623AE2922D5}" type="presParOf" srcId="{C988FE21-C2AD-47C2-AD3A-5CA7224377AA}" destId="{1A1C98EC-E462-4DDF-92AE-593051C61937}" srcOrd="2" destOrd="0" presId="urn:microsoft.com/office/officeart/2018/2/layout/IconCircleList"/>
    <dgm:cxn modelId="{301F2F66-BA2F-4963-A43E-4558180B8860}" type="presParOf" srcId="{C988FE21-C2AD-47C2-AD3A-5CA7224377AA}" destId="{D937B379-BC4E-4C96-8212-1FCD7806C27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3E1F4-3D09-4F9C-99B2-E45E472B4014}">
      <dsp:nvSpPr>
        <dsp:cNvPr id="0" name=""/>
        <dsp:cNvSpPr/>
      </dsp:nvSpPr>
      <dsp:spPr>
        <a:xfrm>
          <a:off x="75676" y="551"/>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Project Management</a:t>
          </a:r>
        </a:p>
      </dsp:txBody>
      <dsp:txXfrm>
        <a:off x="75676" y="551"/>
        <a:ext cx="1817703" cy="1090622"/>
      </dsp:txXfrm>
    </dsp:sp>
    <dsp:sp modelId="{1F973116-E7AD-4820-8E32-2C5E1B6BC679}">
      <dsp:nvSpPr>
        <dsp:cNvPr id="0" name=""/>
        <dsp:cNvSpPr/>
      </dsp:nvSpPr>
      <dsp:spPr>
        <a:xfrm>
          <a:off x="2075150" y="551"/>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Century Gothic" panose="020B0502020202020204"/>
            </a:rPr>
            <a:t>Abstract</a:t>
          </a:r>
          <a:endParaRPr lang="en-US" sz="1400" kern="1200"/>
        </a:p>
      </dsp:txBody>
      <dsp:txXfrm>
        <a:off x="2075150" y="551"/>
        <a:ext cx="1817703" cy="1090622"/>
      </dsp:txXfrm>
    </dsp:sp>
    <dsp:sp modelId="{5E5FAE6E-8897-41FC-91AD-A529EB7EC179}">
      <dsp:nvSpPr>
        <dsp:cNvPr id="0" name=""/>
        <dsp:cNvSpPr/>
      </dsp:nvSpPr>
      <dsp:spPr>
        <a:xfrm>
          <a:off x="4074624" y="551"/>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Milestone 1: Arista Networks Mission &amp; Vision</a:t>
          </a:r>
        </a:p>
      </dsp:txBody>
      <dsp:txXfrm>
        <a:off x="4074624" y="551"/>
        <a:ext cx="1817703" cy="1090622"/>
      </dsp:txXfrm>
    </dsp:sp>
    <dsp:sp modelId="{F447D0BE-9157-4C62-BDCA-33B485F0DE08}">
      <dsp:nvSpPr>
        <dsp:cNvPr id="0" name=""/>
        <dsp:cNvSpPr/>
      </dsp:nvSpPr>
      <dsp:spPr>
        <a:xfrm>
          <a:off x="6074098" y="551"/>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Milestone 2: Culture &amp; Values</a:t>
          </a:r>
        </a:p>
      </dsp:txBody>
      <dsp:txXfrm>
        <a:off x="6074098" y="551"/>
        <a:ext cx="1817703" cy="1090622"/>
      </dsp:txXfrm>
    </dsp:sp>
    <dsp:sp modelId="{2AA3EF4F-5CA6-4002-8DAB-59E25E868519}">
      <dsp:nvSpPr>
        <dsp:cNvPr id="0" name=""/>
        <dsp:cNvSpPr/>
      </dsp:nvSpPr>
      <dsp:spPr>
        <a:xfrm>
          <a:off x="8073572" y="551"/>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Milestone 3: Business Integrity &amp; Code of Ethics</a:t>
          </a:r>
        </a:p>
      </dsp:txBody>
      <dsp:txXfrm>
        <a:off x="8073572" y="551"/>
        <a:ext cx="1817703" cy="1090622"/>
      </dsp:txXfrm>
    </dsp:sp>
    <dsp:sp modelId="{70075BC5-6D83-4B4E-B720-65F29EEE3751}">
      <dsp:nvSpPr>
        <dsp:cNvPr id="0" name=""/>
        <dsp:cNvSpPr/>
      </dsp:nvSpPr>
      <dsp:spPr>
        <a:xfrm>
          <a:off x="75676" y="1272944"/>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Milestone 4: Cybersecurity 101 Trainings</a:t>
          </a:r>
        </a:p>
      </dsp:txBody>
      <dsp:txXfrm>
        <a:off x="75676" y="1272944"/>
        <a:ext cx="1817703" cy="1090622"/>
      </dsp:txXfrm>
    </dsp:sp>
    <dsp:sp modelId="{D3990E73-822E-45CA-8CF5-640795E253FD}">
      <dsp:nvSpPr>
        <dsp:cNvPr id="0" name=""/>
        <dsp:cNvSpPr/>
      </dsp:nvSpPr>
      <dsp:spPr>
        <a:xfrm>
          <a:off x="2075150" y="1272944"/>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Deliverable 1: Ethics &amp; Security Compliance Policies</a:t>
          </a:r>
        </a:p>
      </dsp:txBody>
      <dsp:txXfrm>
        <a:off x="2075150" y="1272944"/>
        <a:ext cx="1817703" cy="1090622"/>
      </dsp:txXfrm>
    </dsp:sp>
    <dsp:sp modelId="{AFB9B09A-C976-4801-AA9D-A06F63A7B39A}">
      <dsp:nvSpPr>
        <dsp:cNvPr id="0" name=""/>
        <dsp:cNvSpPr/>
      </dsp:nvSpPr>
      <dsp:spPr>
        <a:xfrm>
          <a:off x="4074624" y="1272944"/>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Deliverable 2: Device Hardening</a:t>
          </a:r>
        </a:p>
      </dsp:txBody>
      <dsp:txXfrm>
        <a:off x="4074624" y="1272944"/>
        <a:ext cx="1817703" cy="1090622"/>
      </dsp:txXfrm>
    </dsp:sp>
    <dsp:sp modelId="{95F2F4EE-4DFE-4EF0-9C30-707DFB420B4C}">
      <dsp:nvSpPr>
        <dsp:cNvPr id="0" name=""/>
        <dsp:cNvSpPr/>
      </dsp:nvSpPr>
      <dsp:spPr>
        <a:xfrm>
          <a:off x="6074098" y="1272944"/>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Deliverable 3: Vulnerability Management: Assessing Risk &amp; Treating It</a:t>
          </a:r>
        </a:p>
      </dsp:txBody>
      <dsp:txXfrm>
        <a:off x="6074098" y="1272944"/>
        <a:ext cx="1817703" cy="1090622"/>
      </dsp:txXfrm>
    </dsp:sp>
    <dsp:sp modelId="{EB4679CE-2C74-4442-9060-02E1036A6242}">
      <dsp:nvSpPr>
        <dsp:cNvPr id="0" name=""/>
        <dsp:cNvSpPr/>
      </dsp:nvSpPr>
      <dsp:spPr>
        <a:xfrm>
          <a:off x="8073572" y="1272944"/>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Deliverable 4: Taking Security Measurements</a:t>
          </a:r>
        </a:p>
      </dsp:txBody>
      <dsp:txXfrm>
        <a:off x="8073572" y="1272944"/>
        <a:ext cx="1817703" cy="1090622"/>
      </dsp:txXfrm>
    </dsp:sp>
    <dsp:sp modelId="{E293D7BD-A2F9-4ADC-8815-7F19715C0E91}">
      <dsp:nvSpPr>
        <dsp:cNvPr id="0" name=""/>
        <dsp:cNvSpPr/>
      </dsp:nvSpPr>
      <dsp:spPr>
        <a:xfrm>
          <a:off x="3074887" y="2545336"/>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Professional Accomplishments</a:t>
          </a:r>
        </a:p>
      </dsp:txBody>
      <dsp:txXfrm>
        <a:off x="3074887" y="2545336"/>
        <a:ext cx="1817703" cy="1090622"/>
      </dsp:txXfrm>
    </dsp:sp>
    <dsp:sp modelId="{EA973AF8-274A-48AF-BF0E-259387470458}">
      <dsp:nvSpPr>
        <dsp:cNvPr id="0" name=""/>
        <dsp:cNvSpPr/>
      </dsp:nvSpPr>
      <dsp:spPr>
        <a:xfrm>
          <a:off x="5074361" y="2545336"/>
          <a:ext cx="1817703" cy="10906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References</a:t>
          </a:r>
        </a:p>
      </dsp:txBody>
      <dsp:txXfrm>
        <a:off x="5074361" y="2545336"/>
        <a:ext cx="1817703" cy="10906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C7F24-456B-44C5-988D-F48AD788EB84}">
      <dsp:nvSpPr>
        <dsp:cNvPr id="0" name=""/>
        <dsp:cNvSpPr/>
      </dsp:nvSpPr>
      <dsp:spPr>
        <a:xfrm>
          <a:off x="218794" y="57118"/>
          <a:ext cx="1339248" cy="133924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5EEBA-1888-48D3-AF52-34F38BFE55F1}">
      <dsp:nvSpPr>
        <dsp:cNvPr id="0" name=""/>
        <dsp:cNvSpPr/>
      </dsp:nvSpPr>
      <dsp:spPr>
        <a:xfrm>
          <a:off x="500036" y="338361"/>
          <a:ext cx="776764" cy="776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04B69D-BEFC-4F11-87A0-131325231842}">
      <dsp:nvSpPr>
        <dsp:cNvPr id="0" name=""/>
        <dsp:cNvSpPr/>
      </dsp:nvSpPr>
      <dsp:spPr>
        <a:xfrm>
          <a:off x="1845025" y="57118"/>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3. Vulnerability Communication- new vulnerabilities are made available as soon as possible via well-known procedures.</a:t>
          </a:r>
        </a:p>
      </dsp:txBody>
      <dsp:txXfrm>
        <a:off x="1845025" y="57118"/>
        <a:ext cx="3156800" cy="1339248"/>
      </dsp:txXfrm>
    </dsp:sp>
    <dsp:sp modelId="{E4A222B1-55FF-40A8-BC68-D5F35A80F734}">
      <dsp:nvSpPr>
        <dsp:cNvPr id="0" name=""/>
        <dsp:cNvSpPr/>
      </dsp:nvSpPr>
      <dsp:spPr>
        <a:xfrm>
          <a:off x="5551874" y="57118"/>
          <a:ext cx="1339248" cy="133924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23B2F9-3570-4D50-B616-BBA71F059970}">
      <dsp:nvSpPr>
        <dsp:cNvPr id="0" name=""/>
        <dsp:cNvSpPr/>
      </dsp:nvSpPr>
      <dsp:spPr>
        <a:xfrm>
          <a:off x="5833116" y="338361"/>
          <a:ext cx="776764" cy="776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E2C11D5-481F-4A72-BE63-F65CB955E931}">
      <dsp:nvSpPr>
        <dsp:cNvPr id="0" name=""/>
        <dsp:cNvSpPr/>
      </dsp:nvSpPr>
      <dsp:spPr>
        <a:xfrm>
          <a:off x="7178104" y="57118"/>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 If an issue impacts Arista products, a solution will be provided, which will provide procedures to fix a vulnerability, such as a configuration change or software patch.</a:t>
          </a:r>
        </a:p>
      </dsp:txBody>
      <dsp:txXfrm>
        <a:off x="7178104" y="57118"/>
        <a:ext cx="3156800" cy="1339248"/>
      </dsp:txXfrm>
    </dsp:sp>
    <dsp:sp modelId="{9DB0CE9A-4496-42B9-B7D9-4768737D0BB7}">
      <dsp:nvSpPr>
        <dsp:cNvPr id="0" name=""/>
        <dsp:cNvSpPr/>
      </dsp:nvSpPr>
      <dsp:spPr>
        <a:xfrm>
          <a:off x="218794" y="1968373"/>
          <a:ext cx="1339248" cy="133924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74BFD5-4190-4ED2-8E89-5F96A6DB6B7E}">
      <dsp:nvSpPr>
        <dsp:cNvPr id="0" name=""/>
        <dsp:cNvSpPr/>
      </dsp:nvSpPr>
      <dsp:spPr>
        <a:xfrm>
          <a:off x="500036" y="2249615"/>
          <a:ext cx="776764" cy="776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31B682-8D41-4A02-84DC-8B25C111D66D}">
      <dsp:nvSpPr>
        <dsp:cNvPr id="0" name=""/>
        <dsp:cNvSpPr/>
      </dsp:nvSpPr>
      <dsp:spPr>
        <a:xfrm>
          <a:off x="1845025" y="1968373"/>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 Details of the vulnerability and solutions are documented publicly via a security advisory on the Arista website.</a:t>
          </a:r>
        </a:p>
      </dsp:txBody>
      <dsp:txXfrm>
        <a:off x="1845025" y="1968373"/>
        <a:ext cx="3156800" cy="1339248"/>
      </dsp:txXfrm>
    </dsp:sp>
    <dsp:sp modelId="{9702E08A-0B79-430A-A1E6-29A41934070B}">
      <dsp:nvSpPr>
        <dsp:cNvPr id="0" name=""/>
        <dsp:cNvSpPr/>
      </dsp:nvSpPr>
      <dsp:spPr>
        <a:xfrm>
          <a:off x="5551874" y="1968373"/>
          <a:ext cx="1339248" cy="133924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32FB4-91CF-4BDE-A4B2-A7903D52E418}">
      <dsp:nvSpPr>
        <dsp:cNvPr id="0" name=""/>
        <dsp:cNvSpPr/>
      </dsp:nvSpPr>
      <dsp:spPr>
        <a:xfrm>
          <a:off x="5833116" y="2249615"/>
          <a:ext cx="776764" cy="7767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37B379-BC4E-4C96-8212-1FCD7806C273}">
      <dsp:nvSpPr>
        <dsp:cNvPr id="0" name=""/>
        <dsp:cNvSpPr/>
      </dsp:nvSpPr>
      <dsp:spPr>
        <a:xfrm>
          <a:off x="7178104" y="1968373"/>
          <a:ext cx="3156800" cy="1339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 Arista follows best practices to making CVEs findable, by having all CVEs assigned by MITRE so issues can be efficiently tracked across security scanners, advisories, and other security management procedures.</a:t>
          </a:r>
        </a:p>
      </dsp:txBody>
      <dsp:txXfrm>
        <a:off x="7178104" y="1968373"/>
        <a:ext cx="3156800" cy="13392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1306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109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45094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25126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60940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9227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71292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02020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7003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07645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2651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9198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13051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11/30/2022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0591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11/30/2022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6368088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rista.com/assets/data/pdf/Arista-Partner-Code-of-Ethics-and-Business-Conduct.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www.arista.ethicspoint.com" TargetMode="External"/><Relationship Id="rId2" Type="http://schemas.openxmlformats.org/officeDocument/2006/relationships/hyperlink" Target="http://www.arista"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arista.com/en/support/product-documentation/vulnerabilitymanagement" TargetMode="External"/><Relationship Id="rId3" Type="http://schemas.openxmlformats.org/officeDocument/2006/relationships/hyperlink" Target="https://www.arista.com/assets/data/pdf/Arista_CRR_2021.pdf" TargetMode="External"/><Relationship Id="rId7" Type="http://schemas.openxmlformats.org/officeDocument/2006/relationships/hyperlink" Target="https://www.arista.com/assets/data/pdf/Whitepapers/Arista-Zero-Trust-Security-for-%20%20%20%20%20%20%20%20%20%20%20%20%20%20%20%20%20%20%20Networking.pdf" TargetMode="External"/><Relationship Id="rId2" Type="http://schemas.openxmlformats.org/officeDocument/2006/relationships/hyperlink" Target="https://www.arista.com/assets/data/pdf/TheAristaWay.pdf" TargetMode="External"/><Relationship Id="rId1" Type="http://schemas.openxmlformats.org/officeDocument/2006/relationships/slideLayout" Target="../slideLayouts/slideLayout2.xml"/><Relationship Id="rId6" Type="http://schemas.openxmlformats.org/officeDocument/2006/relationships/hyperlink" Target="https://www.arista.com/assets/data/pdf/Whitepapers/White-Paper-Employee-Training-Cybersecurity-101.pdf" TargetMode="External"/><Relationship Id="rId5" Type="http://schemas.openxmlformats.org/officeDocument/2006/relationships/hyperlink" Target="http://Www.arista.com" TargetMode="External"/><Relationship Id="rId10" Type="http://schemas.openxmlformats.org/officeDocument/2006/relationships/hyperlink" Target="https://www.arista.com/assets/data/pdf/JointPapers/Bayshore-Arista-Solution-Guide.pdf" TargetMode="External"/><Relationship Id="rId4" Type="http://schemas.openxmlformats.org/officeDocument/2006/relationships/hyperlink" Target="https://www.arista.com/en/company/corporate-responsibility/environment" TargetMode="External"/><Relationship Id="rId9" Type="http://schemas.openxmlformats.org/officeDocument/2006/relationships/hyperlink" Target="https://www.arista.com/assets/data/pdf/Arista-Partner-Code-of-Ethics-and-Business-Conduct.pd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rello.com/b/40ku9JyJ/o-f22-bp-gs-rr-arista-networks" TargetMode="External"/><Relationship Id="rId2" Type="http://schemas.openxmlformats.org/officeDocument/2006/relationships/hyperlink" Target="https://github.com/bparkoff-arch/AristaNetwork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reprints.forrester.com/#/assets/2/327/RES158976/reports" TargetMode="External"/><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48CE0AD9-BA17-0854-374F-AF2FAFD037AB}"/>
              </a:ext>
            </a:extLst>
          </p:cNvPr>
          <p:cNvPicPr>
            <a:picLocks noChangeAspect="1"/>
          </p:cNvPicPr>
          <p:nvPr/>
        </p:nvPicPr>
        <p:blipFill rotWithShape="1">
          <a:blip r:embed="rId2"/>
          <a:srcRect t="18819" b="14147"/>
          <a:stretch/>
        </p:blipFill>
        <p:spPr>
          <a:xfrm>
            <a:off x="-67982" y="-1"/>
            <a:ext cx="12560710" cy="4907861"/>
          </a:xfrm>
          <a:prstGeom prst="rect">
            <a:avLst/>
          </a:prstGeom>
        </p:spPr>
      </p:pic>
      <p:sp>
        <p:nvSpPr>
          <p:cNvPr id="9"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36842-7688-1E9C-13B1-A7E9CF8DCED8}"/>
              </a:ext>
            </a:extLst>
          </p:cNvPr>
          <p:cNvSpPr>
            <a:spLocks noGrp="1"/>
          </p:cNvSpPr>
          <p:nvPr>
            <p:ph type="ctrTitle"/>
          </p:nvPr>
        </p:nvSpPr>
        <p:spPr>
          <a:xfrm>
            <a:off x="812788" y="4895558"/>
            <a:ext cx="10572000" cy="779529"/>
          </a:xfrm>
        </p:spPr>
        <p:txBody>
          <a:bodyPr>
            <a:normAutofit fontScale="90000"/>
          </a:bodyPr>
          <a:lstStyle/>
          <a:p>
            <a:pPr algn="ctr"/>
            <a:r>
              <a:rPr lang="en-US" sz="4000"/>
              <a:t>Arista Networks</a:t>
            </a:r>
            <a:br>
              <a:rPr lang="en-US" sz="4000"/>
            </a:br>
            <a:r>
              <a:rPr lang="en-US" sz="1600"/>
              <a:t>Department of Engineering, Computing, and Cybersecurity</a:t>
            </a:r>
            <a:endParaRPr lang="en-US"/>
          </a:p>
        </p:txBody>
      </p:sp>
      <p:sp>
        <p:nvSpPr>
          <p:cNvPr id="3" name="Subtitle 2">
            <a:extLst>
              <a:ext uri="{FF2B5EF4-FFF2-40B4-BE49-F238E27FC236}">
                <a16:creationId xmlns:a16="http://schemas.microsoft.com/office/drawing/2014/main" id="{4DB952D5-FED1-AD59-2C49-FE8877CF40FC}"/>
              </a:ext>
            </a:extLst>
          </p:cNvPr>
          <p:cNvSpPr>
            <a:spLocks noGrp="1"/>
          </p:cNvSpPr>
          <p:nvPr>
            <p:ph type="subTitle" idx="1"/>
          </p:nvPr>
        </p:nvSpPr>
        <p:spPr>
          <a:xfrm>
            <a:off x="650227" y="5839917"/>
            <a:ext cx="10572000" cy="433064"/>
          </a:xfrm>
        </p:spPr>
        <p:txBody>
          <a:bodyPr vert="horz" lIns="91440" tIns="45720" rIns="91440" bIns="45720" rtlCol="0" anchor="t">
            <a:noAutofit/>
          </a:bodyPr>
          <a:lstStyle/>
          <a:p>
            <a:r>
              <a:rPr lang="en-US" sz="1400"/>
              <a:t>Team Members: Bryanna Parkoff, Garrett Stokes, and Ruby Rodriguez</a:t>
            </a:r>
          </a:p>
          <a:p>
            <a:r>
              <a:rPr lang="en-US" sz="1400"/>
              <a:t>Professor: Dr. Gonzalo D. Parra</a:t>
            </a:r>
          </a:p>
        </p:txBody>
      </p:sp>
    </p:spTree>
    <p:extLst>
      <p:ext uri="{BB962C8B-B14F-4D97-AF65-F5344CB8AC3E}">
        <p14:creationId xmlns:p14="http://schemas.microsoft.com/office/powerpoint/2010/main" val="1237524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FE6F-7021-429F-5247-A2C0262E5E83}"/>
              </a:ext>
            </a:extLst>
          </p:cNvPr>
          <p:cNvSpPr>
            <a:spLocks noGrp="1"/>
          </p:cNvSpPr>
          <p:nvPr>
            <p:ph type="title"/>
          </p:nvPr>
        </p:nvSpPr>
        <p:spPr/>
        <p:txBody>
          <a:bodyPr/>
          <a:lstStyle/>
          <a:p>
            <a:pPr algn="ctr"/>
            <a:r>
              <a:rPr lang="en-US" dirty="0"/>
              <a:t>Milestone 3: Business Integrity &amp; Code of Ethics</a:t>
            </a:r>
          </a:p>
        </p:txBody>
      </p:sp>
      <p:sp>
        <p:nvSpPr>
          <p:cNvPr id="3" name="Content Placeholder 2">
            <a:extLst>
              <a:ext uri="{FF2B5EF4-FFF2-40B4-BE49-F238E27FC236}">
                <a16:creationId xmlns:a16="http://schemas.microsoft.com/office/drawing/2014/main" id="{A3DDCB4F-BE7C-5C1A-245D-F94EB17723ED}"/>
              </a:ext>
            </a:extLst>
          </p:cNvPr>
          <p:cNvSpPr>
            <a:spLocks noGrp="1"/>
          </p:cNvSpPr>
          <p:nvPr>
            <p:ph idx="1"/>
          </p:nvPr>
        </p:nvSpPr>
        <p:spPr>
          <a:xfrm>
            <a:off x="806422" y="2222287"/>
            <a:ext cx="11242831" cy="4521414"/>
          </a:xfrm>
        </p:spPr>
        <p:txBody>
          <a:bodyPr>
            <a:normAutofit/>
          </a:bodyPr>
          <a:lstStyle/>
          <a:p>
            <a:r>
              <a:rPr lang="en-US" sz="1600"/>
              <a:t>Business Integrity: </a:t>
            </a:r>
            <a:r>
              <a:rPr lang="en-US" sz="1600">
                <a:ea typeface="+mn-lt"/>
                <a:cs typeface="+mn-lt"/>
              </a:rPr>
              <a:t>Arista’s success is built on a foundation of integrity, ethical business conduct, and always doing the right thing. This means adhering to the highest ethical principles in conducting our business and avoiding any activity that involves even the appearance of impropriety. You, as one of Arista’s valued business partners, have a critical role in protecting the trust which investors, customers, colleagues, governments, and the global business community place in Arista. Any violation of this Code will result in action up to and including termination of your status as an Arista business partner.</a:t>
            </a:r>
          </a:p>
          <a:p>
            <a:pPr marL="0" indent="0">
              <a:buNone/>
            </a:pPr>
            <a:r>
              <a:rPr lang="en-US" sz="1600">
                <a:ea typeface="+mn-lt"/>
                <a:cs typeface="+mn-lt"/>
              </a:rPr>
              <a:t>Arista's Code of Ethics is composed of the following:</a:t>
            </a:r>
          </a:p>
          <a:p>
            <a:pPr marL="0" indent="0">
              <a:buNone/>
            </a:pPr>
            <a:r>
              <a:rPr lang="en-US" sz="1600">
                <a:ea typeface="+mn-lt"/>
                <a:cs typeface="+mn-lt"/>
              </a:rPr>
              <a:t>1.Financial Integrity &amp; Accounting                                   7.Communications Regarding Arsita</a:t>
            </a:r>
          </a:p>
          <a:p>
            <a:pPr marL="0" indent="0">
              <a:buNone/>
            </a:pPr>
            <a:r>
              <a:rPr lang="en-US" sz="1600">
                <a:ea typeface="+mn-lt"/>
                <a:cs typeface="+mn-lt"/>
              </a:rPr>
              <a:t>2.Additional Discounts &amp; Disclosures                                8.Government Customers</a:t>
            </a:r>
          </a:p>
          <a:p>
            <a:pPr marL="0" indent="0">
              <a:buNone/>
            </a:pPr>
            <a:r>
              <a:rPr lang="en-US" sz="1600">
                <a:ea typeface="+mn-lt"/>
                <a:cs typeface="+mn-lt"/>
              </a:rPr>
              <a:t>3.Anti-Bribery Compliance                                                 9.Protection of Information</a:t>
            </a:r>
          </a:p>
          <a:p>
            <a:pPr marL="0" indent="0">
              <a:buNone/>
            </a:pPr>
            <a:r>
              <a:rPr lang="en-US" sz="1600">
                <a:ea typeface="+mn-lt"/>
                <a:cs typeface="+mn-lt"/>
              </a:rPr>
              <a:t>4.Anti-trust &amp; Competition Laws                                     10.Export Compliance</a:t>
            </a:r>
          </a:p>
          <a:p>
            <a:pPr marL="0" indent="0">
              <a:buNone/>
            </a:pPr>
            <a:r>
              <a:rPr lang="en-US" sz="1600">
                <a:ea typeface="+mn-lt"/>
                <a:cs typeface="+mn-lt"/>
              </a:rPr>
              <a:t>5.Conflicts of Interest                                                        11.Responsible Business Partner Conduct</a:t>
            </a:r>
          </a:p>
          <a:p>
            <a:pPr marL="0" indent="0">
              <a:buNone/>
            </a:pPr>
            <a:r>
              <a:rPr lang="en-US" sz="1600">
                <a:ea typeface="+mn-lt"/>
                <a:cs typeface="+mn-lt"/>
              </a:rPr>
              <a:t>6.Insider Trading                                                                12.Relationship of the Parties</a:t>
            </a:r>
          </a:p>
          <a:p>
            <a:pPr marL="0" indent="0">
              <a:buNone/>
            </a:pPr>
            <a:endParaRPr lang="en-US" sz="1600">
              <a:ea typeface="+mn-lt"/>
              <a:cs typeface="+mn-lt"/>
            </a:endParaRPr>
          </a:p>
        </p:txBody>
      </p:sp>
    </p:spTree>
    <p:extLst>
      <p:ext uri="{BB962C8B-B14F-4D97-AF65-F5344CB8AC3E}">
        <p14:creationId xmlns:p14="http://schemas.microsoft.com/office/powerpoint/2010/main" val="2248761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0FE6F-7021-429F-5247-A2C0262E5E83}"/>
              </a:ext>
            </a:extLst>
          </p:cNvPr>
          <p:cNvSpPr>
            <a:spLocks noGrp="1"/>
          </p:cNvSpPr>
          <p:nvPr>
            <p:ph type="title"/>
          </p:nvPr>
        </p:nvSpPr>
        <p:spPr/>
        <p:txBody>
          <a:bodyPr/>
          <a:lstStyle/>
          <a:p>
            <a:pPr algn="ctr"/>
            <a:r>
              <a:rPr lang="en-US" dirty="0"/>
              <a:t>Milestone 3: Business Integrity &amp; Code of Ethics</a:t>
            </a:r>
          </a:p>
        </p:txBody>
      </p:sp>
      <p:sp>
        <p:nvSpPr>
          <p:cNvPr id="3" name="Content Placeholder 2">
            <a:extLst>
              <a:ext uri="{FF2B5EF4-FFF2-40B4-BE49-F238E27FC236}">
                <a16:creationId xmlns:a16="http://schemas.microsoft.com/office/drawing/2014/main" id="{A3DDCB4F-BE7C-5C1A-245D-F94EB17723ED}"/>
              </a:ext>
            </a:extLst>
          </p:cNvPr>
          <p:cNvSpPr>
            <a:spLocks noGrp="1"/>
          </p:cNvSpPr>
          <p:nvPr>
            <p:ph idx="1"/>
          </p:nvPr>
        </p:nvSpPr>
        <p:spPr>
          <a:xfrm>
            <a:off x="806422" y="2222287"/>
            <a:ext cx="11242831" cy="4521414"/>
          </a:xfrm>
        </p:spPr>
        <p:txBody>
          <a:bodyPr>
            <a:normAutofit/>
          </a:bodyPr>
          <a:lstStyle/>
          <a:p>
            <a:pPr marL="0" indent="0">
              <a:buNone/>
            </a:pPr>
            <a:r>
              <a:rPr lang="en-US">
                <a:ea typeface="+mn-lt"/>
                <a:cs typeface="+mn-lt"/>
              </a:rPr>
              <a:t>13. Human Rights; Health and Safety</a:t>
            </a:r>
            <a:endParaRPr lang="en-US"/>
          </a:p>
          <a:p>
            <a:pPr marL="0" indent="0">
              <a:buNone/>
            </a:pPr>
            <a:r>
              <a:rPr lang="en-US">
                <a:ea typeface="+mn-lt"/>
                <a:cs typeface="+mn-lt"/>
              </a:rPr>
              <a:t>14. Diversity &amp; Inclusion</a:t>
            </a:r>
          </a:p>
          <a:p>
            <a:pPr marL="0" indent="0">
              <a:buNone/>
            </a:pPr>
            <a:r>
              <a:rPr lang="en-US">
                <a:ea typeface="+mn-lt"/>
                <a:cs typeface="+mn-lt"/>
              </a:rPr>
              <a:t>15. Sustainability &amp; Environment Protections</a:t>
            </a:r>
          </a:p>
          <a:p>
            <a:pPr marL="0" indent="0">
              <a:buNone/>
            </a:pPr>
            <a:r>
              <a:rPr lang="en-US">
                <a:ea typeface="+mn-lt"/>
                <a:cs typeface="+mn-lt"/>
              </a:rPr>
              <a:t>16.Cooperation</a:t>
            </a:r>
          </a:p>
          <a:p>
            <a:pPr marL="0" indent="0">
              <a:buNone/>
            </a:pPr>
            <a:r>
              <a:rPr lang="en-US">
                <a:ea typeface="+mn-lt"/>
                <a:cs typeface="+mn-lt"/>
              </a:rPr>
              <a:t>17.Certifications</a:t>
            </a:r>
          </a:p>
          <a:p>
            <a:pPr marL="0" indent="0">
              <a:buNone/>
            </a:pPr>
            <a:r>
              <a:rPr lang="en-US">
                <a:ea typeface="+mn-lt"/>
                <a:cs typeface="+mn-lt"/>
              </a:rPr>
              <a:t>**If interested in Arista's ethical guidelines, you can read further in their manual here:</a:t>
            </a:r>
          </a:p>
          <a:p>
            <a:pPr marL="0" indent="0">
              <a:buNone/>
            </a:pPr>
            <a:r>
              <a:rPr lang="en-US">
                <a:ea typeface="+mn-lt"/>
                <a:cs typeface="+mn-lt"/>
                <a:hlinkClick r:id="rId2"/>
              </a:rPr>
              <a:t>Arista-Partner-Code-of-Ethics-and-Business-Conduct.pdf</a:t>
            </a:r>
            <a:endParaRPr lang="en-US"/>
          </a:p>
          <a:p>
            <a:pPr marL="0" indent="0">
              <a:buNone/>
            </a:pPr>
            <a:endParaRPr lang="en-US">
              <a:ea typeface="+mn-lt"/>
              <a:cs typeface="+mn-lt"/>
            </a:endParaRPr>
          </a:p>
          <a:p>
            <a:endParaRPr lang="en-US" sz="1600">
              <a:ea typeface="+mn-lt"/>
              <a:cs typeface="+mn-lt"/>
            </a:endParaRPr>
          </a:p>
        </p:txBody>
      </p:sp>
    </p:spTree>
    <p:extLst>
      <p:ext uri="{BB962C8B-B14F-4D97-AF65-F5344CB8AC3E}">
        <p14:creationId xmlns:p14="http://schemas.microsoft.com/office/powerpoint/2010/main" val="32817514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BCDB-6D86-628A-2661-E12F55DA457B}"/>
              </a:ext>
            </a:extLst>
          </p:cNvPr>
          <p:cNvSpPr>
            <a:spLocks noGrp="1"/>
          </p:cNvSpPr>
          <p:nvPr>
            <p:ph type="title"/>
          </p:nvPr>
        </p:nvSpPr>
        <p:spPr>
          <a:xfrm>
            <a:off x="810000" y="447188"/>
            <a:ext cx="10571998" cy="970450"/>
          </a:xfrm>
        </p:spPr>
        <p:txBody>
          <a:bodyPr>
            <a:normAutofit/>
          </a:bodyPr>
          <a:lstStyle/>
          <a:p>
            <a:pPr algn="ctr"/>
            <a:r>
              <a:rPr lang="en-US" dirty="0"/>
              <a:t>Milestone 4: Cybersecurity 101 Training</a:t>
            </a:r>
          </a:p>
        </p:txBody>
      </p:sp>
      <p:sp>
        <p:nvSpPr>
          <p:cNvPr id="7" name="Content Placeholder 6">
            <a:extLst>
              <a:ext uri="{FF2B5EF4-FFF2-40B4-BE49-F238E27FC236}">
                <a16:creationId xmlns:a16="http://schemas.microsoft.com/office/drawing/2014/main" id="{FA46866A-4FA8-8AA3-24F3-B51DEAD85E37}"/>
              </a:ext>
            </a:extLst>
          </p:cNvPr>
          <p:cNvSpPr>
            <a:spLocks noGrp="1"/>
          </p:cNvSpPr>
          <p:nvPr>
            <p:ph idx="1"/>
          </p:nvPr>
        </p:nvSpPr>
        <p:spPr>
          <a:xfrm>
            <a:off x="0" y="1917290"/>
            <a:ext cx="5101851" cy="5117691"/>
          </a:xfrm>
        </p:spPr>
        <p:txBody>
          <a:bodyPr>
            <a:normAutofit/>
          </a:bodyPr>
          <a:lstStyle/>
          <a:p>
            <a:pPr>
              <a:lnSpc>
                <a:spcPct val="90000"/>
              </a:lnSpc>
            </a:pPr>
            <a:r>
              <a:rPr lang="en-US" sz="1400" dirty="0">
                <a:ea typeface="+mn-lt"/>
                <a:cs typeface="+mn-lt"/>
              </a:rPr>
              <a:t>Cybersecurity is a world-wide concern and requires businesses to defend against a growing number of increasingly complex threats. This requires hardening infrastructure, scheduling regular updates, and applying patches in a timely fashion. It also requires addressing human errors in cybersecurity.</a:t>
            </a:r>
          </a:p>
          <a:p>
            <a:pPr>
              <a:lnSpc>
                <a:spcPct val="90000"/>
              </a:lnSpc>
            </a:pPr>
            <a:r>
              <a:rPr lang="en-US" sz="1400" dirty="0">
                <a:ea typeface="+mn-lt"/>
                <a:cs typeface="+mn-lt"/>
              </a:rPr>
              <a:t>Arista Networks takes this very seriously and has a cybersecurity training plan known as "Cybersecurity 101" which takes place on day one for a newly recruited employee and provides quarterly schedules to keep training them.</a:t>
            </a:r>
          </a:p>
          <a:p>
            <a:pPr>
              <a:lnSpc>
                <a:spcPct val="90000"/>
              </a:lnSpc>
            </a:pPr>
            <a:r>
              <a:rPr lang="en-US" sz="1400" dirty="0">
                <a:ea typeface="+mn-lt"/>
                <a:cs typeface="+mn-lt"/>
              </a:rPr>
              <a:t> They also host a training in October, “Cybersecurity Awareness Month.” </a:t>
            </a:r>
            <a:endParaRPr lang="en-US" sz="1400" dirty="0"/>
          </a:p>
        </p:txBody>
      </p:sp>
      <p:pic>
        <p:nvPicPr>
          <p:cNvPr id="4" name="Picture 4">
            <a:extLst>
              <a:ext uri="{FF2B5EF4-FFF2-40B4-BE49-F238E27FC236}">
                <a16:creationId xmlns:a16="http://schemas.microsoft.com/office/drawing/2014/main" id="{F3DD9476-2268-636D-9279-E40DDBF4AC42}"/>
              </a:ext>
            </a:extLst>
          </p:cNvPr>
          <p:cNvPicPr>
            <a:picLocks noChangeAspect="1"/>
          </p:cNvPicPr>
          <p:nvPr/>
        </p:nvPicPr>
        <p:blipFill>
          <a:blip r:embed="rId2"/>
          <a:stretch>
            <a:fillRect/>
          </a:stretch>
        </p:blipFill>
        <p:spPr>
          <a:xfrm>
            <a:off x="5101851" y="2662598"/>
            <a:ext cx="6277349" cy="321714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0035931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BCDB-6D86-628A-2661-E12F55DA457B}"/>
              </a:ext>
            </a:extLst>
          </p:cNvPr>
          <p:cNvSpPr>
            <a:spLocks noGrp="1"/>
          </p:cNvSpPr>
          <p:nvPr>
            <p:ph type="title"/>
          </p:nvPr>
        </p:nvSpPr>
        <p:spPr>
          <a:xfrm>
            <a:off x="810000" y="447188"/>
            <a:ext cx="10571998" cy="970450"/>
          </a:xfrm>
        </p:spPr>
        <p:txBody>
          <a:bodyPr>
            <a:normAutofit/>
          </a:bodyPr>
          <a:lstStyle/>
          <a:p>
            <a:pPr algn="ctr"/>
            <a:r>
              <a:rPr lang="en-US" dirty="0"/>
              <a:t>Milestone 4: Cybersecurity 101 Training</a:t>
            </a:r>
          </a:p>
        </p:txBody>
      </p:sp>
      <p:sp>
        <p:nvSpPr>
          <p:cNvPr id="7" name="Content Placeholder 6">
            <a:extLst>
              <a:ext uri="{FF2B5EF4-FFF2-40B4-BE49-F238E27FC236}">
                <a16:creationId xmlns:a16="http://schemas.microsoft.com/office/drawing/2014/main" id="{FA46866A-4FA8-8AA3-24F3-B51DEAD85E37}"/>
              </a:ext>
            </a:extLst>
          </p:cNvPr>
          <p:cNvSpPr>
            <a:spLocks noGrp="1"/>
          </p:cNvSpPr>
          <p:nvPr>
            <p:ph idx="1"/>
          </p:nvPr>
        </p:nvSpPr>
        <p:spPr>
          <a:xfrm>
            <a:off x="338935" y="2229556"/>
            <a:ext cx="8130553" cy="4450644"/>
          </a:xfrm>
        </p:spPr>
        <p:txBody>
          <a:bodyPr>
            <a:normAutofit/>
          </a:bodyPr>
          <a:lstStyle/>
          <a:p>
            <a:pPr>
              <a:lnSpc>
                <a:spcPct val="90000"/>
              </a:lnSpc>
            </a:pPr>
            <a:r>
              <a:rPr lang="en-US"/>
              <a:t>This Cybersecurity 101 Training Plan covers the following concepts:</a:t>
            </a:r>
          </a:p>
          <a:p>
            <a:pPr>
              <a:lnSpc>
                <a:spcPct val="90000"/>
              </a:lnSpc>
              <a:buAutoNum type="arabicPeriod"/>
            </a:pPr>
            <a:r>
              <a:rPr lang="en-US"/>
              <a:t>Malware</a:t>
            </a:r>
          </a:p>
          <a:p>
            <a:pPr>
              <a:lnSpc>
                <a:spcPct val="90000"/>
              </a:lnSpc>
              <a:buAutoNum type="arabicPeriod"/>
            </a:pPr>
            <a:r>
              <a:rPr lang="en-US"/>
              <a:t>Ransomware</a:t>
            </a:r>
          </a:p>
          <a:p>
            <a:pPr>
              <a:lnSpc>
                <a:spcPct val="90000"/>
              </a:lnSpc>
              <a:buAutoNum type="arabicPeriod"/>
            </a:pPr>
            <a:r>
              <a:rPr lang="en-US"/>
              <a:t>Social Engineering</a:t>
            </a:r>
          </a:p>
          <a:p>
            <a:pPr>
              <a:lnSpc>
                <a:spcPct val="90000"/>
              </a:lnSpc>
              <a:buAutoNum type="arabicPeriod"/>
            </a:pPr>
            <a:r>
              <a:rPr lang="en-US"/>
              <a:t>Phishing</a:t>
            </a:r>
          </a:p>
          <a:p>
            <a:pPr>
              <a:lnSpc>
                <a:spcPct val="90000"/>
              </a:lnSpc>
              <a:buAutoNum type="arabicPeriod"/>
            </a:pPr>
            <a:r>
              <a:rPr lang="en-US"/>
              <a:t>Emergency Threats</a:t>
            </a:r>
          </a:p>
          <a:p>
            <a:pPr>
              <a:lnSpc>
                <a:spcPct val="90000"/>
              </a:lnSpc>
              <a:buAutoNum type="arabicPeriod"/>
            </a:pPr>
            <a:r>
              <a:rPr lang="en-US"/>
              <a:t>Deep Fakes</a:t>
            </a:r>
          </a:p>
          <a:p>
            <a:pPr>
              <a:lnSpc>
                <a:spcPct val="90000"/>
              </a:lnSpc>
              <a:buAutoNum type="arabicPeriod"/>
            </a:pPr>
            <a:r>
              <a:rPr lang="en-US"/>
              <a:t>Password Ethics</a:t>
            </a:r>
          </a:p>
          <a:p>
            <a:pPr>
              <a:lnSpc>
                <a:spcPct val="90000"/>
              </a:lnSpc>
              <a:buAutoNum type="arabicPeriod"/>
            </a:pPr>
            <a:r>
              <a:rPr lang="en-US"/>
              <a:t>2FA</a:t>
            </a:r>
          </a:p>
          <a:p>
            <a:pPr>
              <a:lnSpc>
                <a:spcPct val="90000"/>
              </a:lnSpc>
              <a:buAutoNum type="arabicPeriod"/>
            </a:pPr>
            <a:r>
              <a:rPr lang="en-US"/>
              <a:t>Web/Email Protection</a:t>
            </a:r>
          </a:p>
          <a:p>
            <a:pPr>
              <a:lnSpc>
                <a:spcPct val="90000"/>
              </a:lnSpc>
              <a:buAutoNum type="arabicPeriod"/>
            </a:pPr>
            <a:r>
              <a:rPr lang="en-US"/>
              <a:t>Wi-Fi Security</a:t>
            </a:r>
          </a:p>
        </p:txBody>
      </p:sp>
      <p:pic>
        <p:nvPicPr>
          <p:cNvPr id="3" name="Picture 4" descr="A picture containing graphical user interface&#10;&#10;Description automatically generated">
            <a:extLst>
              <a:ext uri="{FF2B5EF4-FFF2-40B4-BE49-F238E27FC236}">
                <a16:creationId xmlns:a16="http://schemas.microsoft.com/office/drawing/2014/main" id="{AECCCC1A-2902-0F96-33E5-B27F24B3F2CD}"/>
              </a:ext>
            </a:extLst>
          </p:cNvPr>
          <p:cNvPicPr>
            <a:picLocks noChangeAspect="1"/>
          </p:cNvPicPr>
          <p:nvPr/>
        </p:nvPicPr>
        <p:blipFill rotWithShape="1">
          <a:blip r:embed="rId2"/>
          <a:srcRect l="32838" r="14323"/>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31332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7BD6-B09A-EB8D-B85C-74DC1A7141D0}"/>
              </a:ext>
            </a:extLst>
          </p:cNvPr>
          <p:cNvSpPr>
            <a:spLocks noGrp="1"/>
          </p:cNvSpPr>
          <p:nvPr>
            <p:ph type="title"/>
          </p:nvPr>
        </p:nvSpPr>
        <p:spPr>
          <a:xfrm>
            <a:off x="965200" y="1218476"/>
            <a:ext cx="3187318" cy="4421050"/>
          </a:xfrm>
          <a:effectLst/>
        </p:spPr>
        <p:txBody>
          <a:bodyPr vert="horz" lIns="91440" tIns="45720" rIns="91440" bIns="45720" rtlCol="0" anchor="ctr">
            <a:normAutofit/>
          </a:bodyPr>
          <a:lstStyle/>
          <a:p>
            <a:pPr algn="ctr"/>
            <a:r>
              <a:rPr lang="en-US" sz="3200" dirty="0">
                <a:solidFill>
                  <a:schemeClr val="tx1"/>
                </a:solidFill>
              </a:rPr>
              <a:t>Deliverable 1: Ethics &amp; Security Compliance Policies</a:t>
            </a: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246A3D-8887-48F5-300A-C1B226465561}"/>
              </a:ext>
            </a:extLst>
          </p:cNvPr>
          <p:cNvSpPr>
            <a:spLocks noGrp="1"/>
          </p:cNvSpPr>
          <p:nvPr>
            <p:ph sz="half" idx="1"/>
          </p:nvPr>
        </p:nvSpPr>
        <p:spPr>
          <a:xfrm>
            <a:off x="5146751" y="1218475"/>
            <a:ext cx="6799716" cy="5281828"/>
          </a:xfrm>
          <a:effectLst/>
        </p:spPr>
        <p:txBody>
          <a:bodyPr vert="horz" lIns="91440" tIns="45720" rIns="91440" bIns="45720" rtlCol="0" anchor="ctr">
            <a:normAutofit/>
          </a:bodyPr>
          <a:lstStyle/>
          <a:p>
            <a:pPr>
              <a:lnSpc>
                <a:spcPct val="90000"/>
              </a:lnSpc>
            </a:pPr>
            <a:r>
              <a:rPr lang="en-US" sz="1600" b="1"/>
              <a:t>ANTI-CORRUPTION</a:t>
            </a:r>
            <a:r>
              <a:rPr lang="en-US" sz="1600"/>
              <a:t> </a:t>
            </a:r>
          </a:p>
          <a:p>
            <a:pPr marL="0" indent="0">
              <a:lnSpc>
                <a:spcPct val="90000"/>
              </a:lnSpc>
            </a:pPr>
            <a:r>
              <a:rPr lang="en-US" sz="1600"/>
              <a:t>We are committed to complying with applicable international and domestic anti-corruption laws, including the U.S. Foreign Corrupt Practices Act (“FCPA”) and the U.K. Bribery Act. </a:t>
            </a:r>
          </a:p>
          <a:p>
            <a:pPr marL="0" indent="0">
              <a:lnSpc>
                <a:spcPct val="90000"/>
              </a:lnSpc>
            </a:pPr>
            <a:r>
              <a:rPr lang="en-US" sz="1600"/>
              <a:t> Companies like Arista can be held liable for the bribery acts of third parties, including commercial intermediaries and other agent representatives and joint venture partners.</a:t>
            </a:r>
          </a:p>
          <a:p>
            <a:pPr marL="0" indent="0">
              <a:lnSpc>
                <a:spcPct val="90000"/>
              </a:lnSpc>
            </a:pPr>
            <a:r>
              <a:rPr lang="en-US" sz="1600"/>
              <a:t> To ward against these activities, we have established procedures for conducting due diligence on channel partners engaging in international sales, and manufacturers, suppliers, logistics providers, customs agents and other third parties that may be directly or indirectly interacting with foreign officials on our behalf. </a:t>
            </a:r>
          </a:p>
          <a:p>
            <a:pPr marL="0" indent="0">
              <a:lnSpc>
                <a:spcPct val="90000"/>
              </a:lnSpc>
              <a:buNone/>
            </a:pPr>
            <a:r>
              <a:rPr lang="en-US" sz="1600" b="1"/>
              <a:t>ANTI-COMPETITIVE BEHAVIOR</a:t>
            </a:r>
            <a:r>
              <a:rPr lang="en-US" sz="1600"/>
              <a:t> </a:t>
            </a:r>
          </a:p>
          <a:p>
            <a:pPr marL="0" indent="0">
              <a:lnSpc>
                <a:spcPct val="90000"/>
              </a:lnSpc>
            </a:pPr>
            <a:r>
              <a:rPr lang="en-US" sz="1600"/>
              <a:t>We rigorously observe applicable antitrust or competition laws of all countries or organizations. Under our Code of Ethics and Business Conduct, anti-competitive agreements are prohibited</a:t>
            </a:r>
            <a:r>
              <a:rPr lang="en-US" sz="1400"/>
              <a:t>. </a:t>
            </a:r>
          </a:p>
        </p:txBody>
      </p:sp>
    </p:spTree>
    <p:extLst>
      <p:ext uri="{BB962C8B-B14F-4D97-AF65-F5344CB8AC3E}">
        <p14:creationId xmlns:p14="http://schemas.microsoft.com/office/powerpoint/2010/main" val="1257922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7BD6-B09A-EB8D-B85C-74DC1A7141D0}"/>
              </a:ext>
            </a:extLst>
          </p:cNvPr>
          <p:cNvSpPr>
            <a:spLocks noGrp="1"/>
          </p:cNvSpPr>
          <p:nvPr>
            <p:ph type="title"/>
          </p:nvPr>
        </p:nvSpPr>
        <p:spPr>
          <a:xfrm>
            <a:off x="965200" y="1218476"/>
            <a:ext cx="3187318" cy="4421050"/>
          </a:xfrm>
          <a:effectLst/>
        </p:spPr>
        <p:txBody>
          <a:bodyPr vert="horz" lIns="91440" tIns="45720" rIns="91440" bIns="45720" rtlCol="0" anchor="ctr">
            <a:normAutofit/>
          </a:bodyPr>
          <a:lstStyle/>
          <a:p>
            <a:pPr algn="ctr"/>
            <a:r>
              <a:rPr lang="en-US" sz="3200" dirty="0">
                <a:solidFill>
                  <a:schemeClr val="tx1"/>
                </a:solidFill>
              </a:rPr>
              <a:t>Deliverable 1: Ethics &amp; Security Compliance Policies</a:t>
            </a: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246A3D-8887-48F5-300A-C1B226465561}"/>
              </a:ext>
            </a:extLst>
          </p:cNvPr>
          <p:cNvSpPr>
            <a:spLocks noGrp="1"/>
          </p:cNvSpPr>
          <p:nvPr>
            <p:ph sz="half" idx="1"/>
          </p:nvPr>
        </p:nvSpPr>
        <p:spPr>
          <a:xfrm>
            <a:off x="5146751" y="1218475"/>
            <a:ext cx="6799716" cy="5281828"/>
          </a:xfrm>
          <a:effectLst/>
        </p:spPr>
        <p:txBody>
          <a:bodyPr vert="horz" lIns="91440" tIns="45720" rIns="91440" bIns="45720" rtlCol="0" anchor="ctr">
            <a:normAutofit fontScale="92500" lnSpcReduction="20000"/>
          </a:bodyPr>
          <a:lstStyle/>
          <a:p>
            <a:r>
              <a:rPr lang="en-US" sz="1600" b="1">
                <a:ea typeface="+mn-lt"/>
                <a:cs typeface="+mn-lt"/>
              </a:rPr>
              <a:t>WHISTLEBLOWER POLICY</a:t>
            </a:r>
            <a:r>
              <a:rPr lang="en-US" sz="1600">
                <a:ea typeface="+mn-lt"/>
                <a:cs typeface="+mn-lt"/>
              </a:rPr>
              <a:t> </a:t>
            </a:r>
            <a:endParaRPr lang="en-US" sz="1600"/>
          </a:p>
          <a:p>
            <a:pPr marL="0" indent="0">
              <a:buNone/>
            </a:pPr>
            <a:r>
              <a:rPr lang="en-US" sz="1600">
                <a:ea typeface="+mn-lt"/>
                <a:cs typeface="+mn-lt"/>
              </a:rPr>
              <a:t> Our Whistleblower Policy encourages transparency, facilitates confidentiality, ensures appropriate handling of complaints, and provides multiple avenues for employees and non-employees alike to submit concerns around accounting or auditing matters via our whistleblower website (</a:t>
            </a:r>
            <a:r>
              <a:rPr lang="en-US" sz="1600">
                <a:ea typeface="+mn-lt"/>
                <a:cs typeface="+mn-lt"/>
                <a:hlinkClick r:id="rId2"/>
              </a:rPr>
              <a:t>www.arista</a:t>
            </a:r>
            <a:r>
              <a:rPr lang="en-US" sz="1600">
                <a:ea typeface="+mn-lt"/>
                <a:cs typeface="+mn-lt"/>
              </a:rPr>
              <a:t>. ethicspoint.com), and our ethical/violation hotline (telephone numbers available at </a:t>
            </a:r>
            <a:r>
              <a:rPr lang="en-US" sz="1600">
                <a:ea typeface="+mn-lt"/>
                <a:cs typeface="+mn-lt"/>
                <a:hlinkClick r:id="rId3"/>
              </a:rPr>
              <a:t>www.arista.ethicspoint.com</a:t>
            </a:r>
            <a:r>
              <a:rPr lang="en-US" sz="1600">
                <a:ea typeface="+mn-lt"/>
                <a:cs typeface="+mn-lt"/>
              </a:rPr>
              <a:t>). </a:t>
            </a:r>
            <a:endParaRPr lang="en-US"/>
          </a:p>
          <a:p>
            <a:r>
              <a:rPr lang="en-US" sz="1600" b="1">
                <a:ea typeface="+mn-lt"/>
                <a:cs typeface="+mn-lt"/>
              </a:rPr>
              <a:t> BAYSHORE’S PALLATON: DEPLOY, EVALUATE AND ENFORCE POLICY</a:t>
            </a:r>
            <a:r>
              <a:rPr lang="en-US" sz="1600">
                <a:ea typeface="+mn-lt"/>
                <a:cs typeface="+mn-lt"/>
              </a:rPr>
              <a:t> </a:t>
            </a:r>
            <a:endParaRPr lang="en-US"/>
          </a:p>
          <a:p>
            <a:pPr marL="0" indent="0">
              <a:buNone/>
            </a:pPr>
            <a:r>
              <a:rPr lang="en-US" sz="1600">
                <a:ea typeface="+mn-lt"/>
                <a:cs typeface="+mn-lt"/>
              </a:rPr>
              <a:t>The flexibility of the Pallaton language enables policies to be expressed uniformly across multiple device types and security categories (firewalls, application security, etc.). Pallaton rules are applied to streams of network device data and work in terms of actual wire protocols.  Pallaton works in a run-time context, inspecting web flows and file shares. The following features make it is easy to work with: </a:t>
            </a:r>
            <a:endParaRPr lang="en-US"/>
          </a:p>
          <a:p>
            <a:r>
              <a:rPr lang="en-US" sz="1600">
                <a:ea typeface="+mn-lt"/>
                <a:cs typeface="+mn-lt"/>
              </a:rPr>
              <a:t>Rules are created in a GUI and include policy objects from many protocols. </a:t>
            </a:r>
            <a:endParaRPr lang="en-US"/>
          </a:p>
          <a:p>
            <a:r>
              <a:rPr lang="en-US" sz="1600">
                <a:ea typeface="+mn-lt"/>
                <a:cs typeface="+mn-lt"/>
              </a:rPr>
              <a:t>Policies are expressed in terms of applications and users rather than in firewall rules or IDS signatures.</a:t>
            </a:r>
            <a:endParaRPr lang="en-US"/>
          </a:p>
          <a:p>
            <a:r>
              <a:rPr lang="en-US" sz="1600">
                <a:ea typeface="+mn-lt"/>
                <a:cs typeface="+mn-lt"/>
              </a:rPr>
              <a:t>The language is predicate-based and customized to the specific context of the network.</a:t>
            </a:r>
            <a:endParaRPr lang="en-US"/>
          </a:p>
          <a:p>
            <a:pPr marL="0" indent="0">
              <a:lnSpc>
                <a:spcPct val="90000"/>
              </a:lnSpc>
              <a:buNone/>
            </a:pPr>
            <a:r>
              <a:rPr lang="en-US" sz="1600">
                <a:ea typeface="+mn-lt"/>
                <a:cs typeface="+mn-lt"/>
              </a:rPr>
              <a:t>  </a:t>
            </a:r>
            <a:endParaRPr lang="en-US"/>
          </a:p>
        </p:txBody>
      </p:sp>
    </p:spTree>
    <p:extLst>
      <p:ext uri="{BB962C8B-B14F-4D97-AF65-F5344CB8AC3E}">
        <p14:creationId xmlns:p14="http://schemas.microsoft.com/office/powerpoint/2010/main" val="939547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D597BD6-B09A-EB8D-B85C-74DC1A7141D0}"/>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t>Deliverable 2: Device Hardening</a:t>
            </a:r>
          </a:p>
        </p:txBody>
      </p:sp>
      <p:sp>
        <p:nvSpPr>
          <p:cNvPr id="3" name="Content Placeholder 2">
            <a:extLst>
              <a:ext uri="{FF2B5EF4-FFF2-40B4-BE49-F238E27FC236}">
                <a16:creationId xmlns:a16="http://schemas.microsoft.com/office/drawing/2014/main" id="{96246A3D-8887-48F5-300A-C1B226465561}"/>
              </a:ext>
            </a:extLst>
          </p:cNvPr>
          <p:cNvSpPr>
            <a:spLocks noGrp="1"/>
          </p:cNvSpPr>
          <p:nvPr>
            <p:ph sz="half" idx="1"/>
          </p:nvPr>
        </p:nvSpPr>
        <p:spPr>
          <a:xfrm>
            <a:off x="0" y="1755058"/>
            <a:ext cx="5582351" cy="5461363"/>
          </a:xfrm>
        </p:spPr>
        <p:txBody>
          <a:bodyPr vert="horz" lIns="91440" tIns="45720" rIns="91440" bIns="45720" rtlCol="0" anchor="ctr">
            <a:normAutofit/>
          </a:bodyPr>
          <a:lstStyle/>
          <a:p>
            <a:pPr>
              <a:lnSpc>
                <a:spcPct val="90000"/>
              </a:lnSpc>
            </a:pPr>
            <a:r>
              <a:rPr lang="en-US" sz="1600" dirty="0"/>
              <a:t>Many common programming issues during the development cycle of a new technology have been caught. </a:t>
            </a:r>
          </a:p>
          <a:p>
            <a:pPr>
              <a:lnSpc>
                <a:spcPct val="90000"/>
              </a:lnSpc>
            </a:pPr>
            <a:r>
              <a:rPr lang="en-US" sz="1600" dirty="0"/>
              <a:t>The following list provides some examples of fundamental design choices that form part of Arista's software design process: </a:t>
            </a:r>
          </a:p>
          <a:p>
            <a:pPr>
              <a:lnSpc>
                <a:spcPct val="90000"/>
              </a:lnSpc>
            </a:pPr>
            <a:r>
              <a:rPr lang="en-US" sz="1600" dirty="0"/>
              <a:t>Safe language choices</a:t>
            </a:r>
          </a:p>
          <a:p>
            <a:pPr>
              <a:lnSpc>
                <a:spcPct val="90000"/>
              </a:lnSpc>
            </a:pPr>
            <a:r>
              <a:rPr lang="en-US" sz="1600" dirty="0"/>
              <a:t>Highly audited libraries usage</a:t>
            </a:r>
          </a:p>
          <a:p>
            <a:pPr>
              <a:lnSpc>
                <a:spcPct val="90000"/>
              </a:lnSpc>
            </a:pPr>
            <a:r>
              <a:rPr lang="en-US" sz="1600" dirty="0"/>
              <a:t>Resource leakage prevention</a:t>
            </a:r>
          </a:p>
          <a:p>
            <a:pPr>
              <a:lnSpc>
                <a:spcPct val="90000"/>
              </a:lnSpc>
            </a:pPr>
            <a:r>
              <a:rPr lang="en-US" sz="1600" dirty="0"/>
              <a:t>Pipelined execution models around single threaded functions to avoid deadlocks</a:t>
            </a:r>
          </a:p>
          <a:p>
            <a:pPr>
              <a:lnSpc>
                <a:spcPct val="90000"/>
              </a:lnSpc>
            </a:pPr>
            <a:r>
              <a:rPr lang="en-US" sz="1600" dirty="0"/>
              <a:t>Principles of least privileged</a:t>
            </a:r>
          </a:p>
          <a:p>
            <a:pPr>
              <a:lnSpc>
                <a:spcPct val="90000"/>
              </a:lnSpc>
            </a:pPr>
            <a:r>
              <a:rPr lang="en-US" sz="1600" dirty="0"/>
              <a:t>Strong input sanitization(internal/external API's)</a:t>
            </a:r>
          </a:p>
          <a:p>
            <a:pPr>
              <a:lnSpc>
                <a:spcPct val="90000"/>
              </a:lnSpc>
            </a:pPr>
            <a:r>
              <a:rPr lang="en-US" sz="1600" dirty="0"/>
              <a:t>Memory Safe VMs</a:t>
            </a:r>
          </a:p>
        </p:txBody>
      </p:sp>
      <p:pic>
        <p:nvPicPr>
          <p:cNvPr id="4" name="Picture 4" descr="Graphical user interface&#10;&#10;Description automatically generated">
            <a:extLst>
              <a:ext uri="{FF2B5EF4-FFF2-40B4-BE49-F238E27FC236}">
                <a16:creationId xmlns:a16="http://schemas.microsoft.com/office/drawing/2014/main" id="{F8761678-A286-5EBF-6873-C2AB331B5D05}"/>
              </a:ext>
            </a:extLst>
          </p:cNvPr>
          <p:cNvPicPr>
            <a:picLocks noChangeAspect="1"/>
          </p:cNvPicPr>
          <p:nvPr/>
        </p:nvPicPr>
        <p:blipFill>
          <a:blip r:embed="rId2"/>
          <a:stretch>
            <a:fillRect/>
          </a:stretch>
        </p:blipFill>
        <p:spPr>
          <a:xfrm>
            <a:off x="5496963" y="2454096"/>
            <a:ext cx="6277349" cy="3154367"/>
          </a:xfrm>
          <a:prstGeom prst="roundRect">
            <a:avLst>
              <a:gd name="adj" fmla="val 3876"/>
            </a:avLst>
          </a:prstGeom>
          <a:ln>
            <a:solidFill>
              <a:schemeClr val="accent1"/>
            </a:solidFill>
          </a:ln>
          <a:effectLst/>
        </p:spPr>
      </p:pic>
      <p:sp>
        <p:nvSpPr>
          <p:cNvPr id="5" name="TextBox 4">
            <a:extLst>
              <a:ext uri="{FF2B5EF4-FFF2-40B4-BE49-F238E27FC236}">
                <a16:creationId xmlns:a16="http://schemas.microsoft.com/office/drawing/2014/main" id="{33AABF88-3F87-1FD2-C681-A816BDCE7E2E}"/>
              </a:ext>
            </a:extLst>
          </p:cNvPr>
          <p:cNvSpPr txBox="1"/>
          <p:nvPr/>
        </p:nvSpPr>
        <p:spPr>
          <a:xfrm>
            <a:off x="5977623" y="5820832"/>
            <a:ext cx="51936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Model of Arista's Design Choices for Large Enterprises</a:t>
            </a:r>
          </a:p>
        </p:txBody>
      </p:sp>
    </p:spTree>
    <p:extLst>
      <p:ext uri="{BB962C8B-B14F-4D97-AF65-F5344CB8AC3E}">
        <p14:creationId xmlns:p14="http://schemas.microsoft.com/office/powerpoint/2010/main" val="23523591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97BD6-B09A-EB8D-B85C-74DC1A7141D0}"/>
              </a:ext>
            </a:extLst>
          </p:cNvPr>
          <p:cNvSpPr>
            <a:spLocks noGrp="1"/>
          </p:cNvSpPr>
          <p:nvPr>
            <p:ph type="title"/>
          </p:nvPr>
        </p:nvSpPr>
        <p:spPr>
          <a:xfrm>
            <a:off x="965200" y="1218476"/>
            <a:ext cx="3187318" cy="4421050"/>
          </a:xfrm>
          <a:effectLst/>
        </p:spPr>
        <p:txBody>
          <a:bodyPr vert="horz" lIns="91440" tIns="45720" rIns="91440" bIns="45720" rtlCol="0" anchor="ctr">
            <a:normAutofit/>
          </a:bodyPr>
          <a:lstStyle/>
          <a:p>
            <a:pPr algn="ctr"/>
            <a:r>
              <a:rPr lang="en-US" sz="3200" dirty="0">
                <a:solidFill>
                  <a:schemeClr val="tx1"/>
                </a:solidFill>
              </a:rPr>
              <a:t>Deliverable 2: Device Hardening</a:t>
            </a:r>
            <a:endParaRPr lang="en-US" dirty="0">
              <a:solidFill>
                <a:schemeClr val="tx1"/>
              </a:solidFill>
            </a:endParaRPr>
          </a:p>
        </p:txBody>
      </p:sp>
      <p:cxnSp>
        <p:nvCxnSpPr>
          <p:cNvPr id="12" name="Straight Connector 11">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246A3D-8887-48F5-300A-C1B226465561}"/>
              </a:ext>
            </a:extLst>
          </p:cNvPr>
          <p:cNvSpPr>
            <a:spLocks noGrp="1"/>
          </p:cNvSpPr>
          <p:nvPr>
            <p:ph sz="half" idx="1"/>
          </p:nvPr>
        </p:nvSpPr>
        <p:spPr>
          <a:xfrm>
            <a:off x="5146751" y="1218475"/>
            <a:ext cx="6799716" cy="5281828"/>
          </a:xfrm>
          <a:effectLst/>
        </p:spPr>
        <p:txBody>
          <a:bodyPr vert="horz" lIns="91440" tIns="45720" rIns="91440" bIns="45720" rtlCol="0" anchor="ctr">
            <a:normAutofit/>
          </a:bodyPr>
          <a:lstStyle/>
          <a:p>
            <a:r>
              <a:rPr lang="en-US"/>
              <a:t>How does Arista raise awareness to prevent these common hard code mistakes with development stage of their innovation?</a:t>
            </a:r>
          </a:p>
          <a:p>
            <a:r>
              <a:rPr lang="en-US"/>
              <a:t>Engineers are trained on securing code practices and how to implement it in their code. They are trained to distinguish from secure to insecure code designs.</a:t>
            </a:r>
            <a:endParaRPr lang="en-US">
              <a:ea typeface="+mn-lt"/>
              <a:cs typeface="+mn-lt"/>
            </a:endParaRPr>
          </a:p>
          <a:p>
            <a:r>
              <a:rPr lang="en-US">
                <a:ea typeface="+mn-lt"/>
                <a:cs typeface="+mn-lt"/>
              </a:rPr>
              <a:t>The usage of security critical open-source libraries is limited to a few well understood libraries. This serves to limit the surface of the attack as well as make analyzing the usage of said libraries in the codebase easier.</a:t>
            </a:r>
            <a:endParaRPr lang="en-US"/>
          </a:p>
          <a:p>
            <a:r>
              <a:rPr lang="en-US"/>
              <a:t>Maintain dialogue open within the company and constantly reviewing common attack vectors</a:t>
            </a:r>
          </a:p>
        </p:txBody>
      </p:sp>
    </p:spTree>
    <p:extLst>
      <p:ext uri="{BB962C8B-B14F-4D97-AF65-F5344CB8AC3E}">
        <p14:creationId xmlns:p14="http://schemas.microsoft.com/office/powerpoint/2010/main" val="36193776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E9430CF-9F96-A8A2-E226-163E02A7EB69}"/>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gn="ctr">
              <a:lnSpc>
                <a:spcPct val="90000"/>
              </a:lnSpc>
            </a:pPr>
            <a:r>
              <a:rPr lang="en-US" sz="3100" dirty="0"/>
              <a:t>Deliverable 3: Vulnerability Management: Assessing and Treating Risks</a:t>
            </a:r>
            <a:endParaRPr lang="en-US" dirty="0"/>
          </a:p>
        </p:txBody>
      </p:sp>
      <p:pic>
        <p:nvPicPr>
          <p:cNvPr id="6" name="Picture 6">
            <a:extLst>
              <a:ext uri="{FF2B5EF4-FFF2-40B4-BE49-F238E27FC236}">
                <a16:creationId xmlns:a16="http://schemas.microsoft.com/office/drawing/2014/main" id="{F8D6A07E-5ED5-4424-B927-3A0F20229815}"/>
              </a:ext>
            </a:extLst>
          </p:cNvPr>
          <p:cNvPicPr>
            <a:picLocks noChangeAspect="1"/>
          </p:cNvPicPr>
          <p:nvPr/>
        </p:nvPicPr>
        <p:blipFill>
          <a:blip r:embed="rId2"/>
          <a:stretch>
            <a:fillRect/>
          </a:stretch>
        </p:blipFill>
        <p:spPr>
          <a:xfrm>
            <a:off x="473741" y="2633176"/>
            <a:ext cx="2913062" cy="2913062"/>
          </a:xfrm>
          <a:prstGeom prst="roundRect">
            <a:avLst>
              <a:gd name="adj" fmla="val 3876"/>
            </a:avLst>
          </a:prstGeom>
          <a:ln>
            <a:solidFill>
              <a:schemeClr val="accent1"/>
            </a:solidFill>
          </a:ln>
          <a:effectLst/>
        </p:spPr>
      </p:pic>
      <p:sp>
        <p:nvSpPr>
          <p:cNvPr id="4" name="Content Placeholder 3">
            <a:extLst>
              <a:ext uri="{FF2B5EF4-FFF2-40B4-BE49-F238E27FC236}">
                <a16:creationId xmlns:a16="http://schemas.microsoft.com/office/drawing/2014/main" id="{EC456F57-DFFB-A672-3384-144D7CDB6DAF}"/>
              </a:ext>
            </a:extLst>
          </p:cNvPr>
          <p:cNvSpPr>
            <a:spLocks noGrp="1"/>
          </p:cNvSpPr>
          <p:nvPr>
            <p:ph sz="half" idx="2"/>
          </p:nvPr>
        </p:nvSpPr>
        <p:spPr>
          <a:xfrm>
            <a:off x="3796529" y="1972071"/>
            <a:ext cx="8159043" cy="4885929"/>
          </a:xfrm>
        </p:spPr>
        <p:txBody>
          <a:bodyPr vert="horz" lIns="91440" tIns="45720" rIns="91440" bIns="45720" rtlCol="0" anchor="ctr">
            <a:noAutofit/>
          </a:bodyPr>
          <a:lstStyle/>
          <a:p>
            <a:pPr marL="0" indent="0">
              <a:lnSpc>
                <a:spcPct val="90000"/>
              </a:lnSpc>
              <a:buNone/>
            </a:pPr>
            <a:r>
              <a:rPr lang="en-US" sz="1400" dirty="0"/>
              <a:t>1. Design choices for vulnerability avoidance- Arista's product family are all designed with safe execution in mind. </a:t>
            </a:r>
          </a:p>
          <a:p>
            <a:pPr marL="0" indent="0">
              <a:lnSpc>
                <a:spcPct val="90000"/>
              </a:lnSpc>
            </a:pPr>
            <a:r>
              <a:rPr lang="en-US" sz="1400" dirty="0"/>
              <a:t> Safe language choices, ensuring mitigation against common flaws like buffer overflow and other memory management issues</a:t>
            </a:r>
          </a:p>
          <a:p>
            <a:pPr marL="0" indent="0">
              <a:lnSpc>
                <a:spcPct val="90000"/>
              </a:lnSpc>
            </a:pPr>
            <a:r>
              <a:rPr lang="en-US" sz="1400" dirty="0"/>
              <a:t> Prevention of resource leakage with safe memory operations, like bounds checking, reference conditions and deadlocks</a:t>
            </a:r>
          </a:p>
          <a:p>
            <a:pPr marL="0" indent="0">
              <a:lnSpc>
                <a:spcPct val="90000"/>
              </a:lnSpc>
            </a:pPr>
            <a:r>
              <a:rPr lang="en-US" sz="1400" dirty="0"/>
              <a:t> Strong input sanitization for internal and external APIs, preventing malformed data injection</a:t>
            </a:r>
          </a:p>
          <a:p>
            <a:pPr marL="0" indent="0">
              <a:lnSpc>
                <a:spcPct val="90000"/>
              </a:lnSpc>
            </a:pPr>
            <a:r>
              <a:rPr lang="en-US" sz="1400" dirty="0"/>
              <a:t> Principle of least privilege to limit permissions given to processes and users</a:t>
            </a:r>
          </a:p>
          <a:p>
            <a:pPr marL="0" indent="0">
              <a:lnSpc>
                <a:spcPct val="90000"/>
              </a:lnSpc>
              <a:buNone/>
            </a:pPr>
            <a:r>
              <a:rPr lang="en-US" sz="1400" dirty="0"/>
              <a:t>2. Vulnerability Detection- tools, processes, testing procedures Arista undertakes for awareness of emerging vulnerabilities.</a:t>
            </a:r>
          </a:p>
          <a:p>
            <a:pPr marL="0" indent="0">
              <a:lnSpc>
                <a:spcPct val="90000"/>
              </a:lnSpc>
            </a:pPr>
            <a:r>
              <a:rPr lang="en-US" sz="1400" dirty="0"/>
              <a:t> Arista has an automated CVE scanner process which works by automatically downloading the database of known issues from the NVD and cross-checking versions of each vulnerability against versions of shipped code in releases that have not reached EOL.</a:t>
            </a:r>
          </a:p>
          <a:p>
            <a:pPr marL="0" indent="0">
              <a:lnSpc>
                <a:spcPct val="90000"/>
              </a:lnSpc>
            </a:pPr>
            <a:r>
              <a:rPr lang="en-US" sz="1400" dirty="0"/>
              <a:t> PSIRT engineers conduct ongoing and detailed security reviews of Arista's written code base to check for issues.</a:t>
            </a:r>
          </a:p>
          <a:p>
            <a:pPr marL="0" indent="0">
              <a:lnSpc>
                <a:spcPct val="90000"/>
              </a:lnSpc>
            </a:pPr>
            <a:r>
              <a:rPr lang="en-US" sz="1400" dirty="0"/>
              <a:t> Every security issues is identified for severity and potential impact</a:t>
            </a:r>
          </a:p>
          <a:p>
            <a:pPr marL="0" indent="0">
              <a:lnSpc>
                <a:spcPct val="90000"/>
              </a:lnSpc>
            </a:pPr>
            <a:r>
              <a:rPr lang="en-US" sz="1400" dirty="0"/>
              <a:t> Arista has an open line of communication with it's third-party vendors, and any vulnerabilities they may have will be discussed with the Arista's PSIRT team.</a:t>
            </a:r>
          </a:p>
        </p:txBody>
      </p:sp>
    </p:spTree>
    <p:extLst>
      <p:ext uri="{BB962C8B-B14F-4D97-AF65-F5344CB8AC3E}">
        <p14:creationId xmlns:p14="http://schemas.microsoft.com/office/powerpoint/2010/main" val="6644729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C73902F-7A16-DA27-452C-9538690145D5}"/>
              </a:ext>
            </a:extLst>
          </p:cNvPr>
          <p:cNvSpPr>
            <a:spLocks noGrp="1"/>
          </p:cNvSpPr>
          <p:nvPr>
            <p:ph type="title"/>
          </p:nvPr>
        </p:nvSpPr>
        <p:spPr>
          <a:xfrm>
            <a:off x="810000" y="447188"/>
            <a:ext cx="10571998" cy="970450"/>
          </a:xfrm>
        </p:spPr>
        <p:txBody>
          <a:bodyPr vert="horz" lIns="91440" tIns="45720" rIns="91440" bIns="45720" rtlCol="0" anchor="b">
            <a:normAutofit/>
          </a:bodyPr>
          <a:lstStyle/>
          <a:p>
            <a:pPr algn="ctr">
              <a:lnSpc>
                <a:spcPct val="90000"/>
              </a:lnSpc>
            </a:pPr>
            <a:r>
              <a:rPr lang="en-US" sz="3100"/>
              <a:t>Deliverable 3: Vulnerability Management: Assessing and Treating Risks</a:t>
            </a:r>
            <a:endParaRPr lang="en-US"/>
          </a:p>
        </p:txBody>
      </p:sp>
      <p:graphicFrame>
        <p:nvGraphicFramePr>
          <p:cNvPr id="19" name="Content Placeholder 3">
            <a:extLst>
              <a:ext uri="{FF2B5EF4-FFF2-40B4-BE49-F238E27FC236}">
                <a16:creationId xmlns:a16="http://schemas.microsoft.com/office/drawing/2014/main" id="{90817CAE-6FB1-D49C-76FD-3C41149E2029}"/>
              </a:ext>
            </a:extLst>
          </p:cNvPr>
          <p:cNvGraphicFramePr>
            <a:graphicFrameLocks noGrp="1"/>
          </p:cNvGraphicFramePr>
          <p:nvPr>
            <p:ph sz="half" idx="2"/>
            <p:extLst>
              <p:ext uri="{D42A27DB-BD31-4B8C-83A1-F6EECF244321}">
                <p14:modId xmlns:p14="http://schemas.microsoft.com/office/powerpoint/2010/main" val="342443826"/>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80547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25F224-BC89-4E5C-FCA7-0C322B60D9FF}"/>
              </a:ext>
            </a:extLst>
          </p:cNvPr>
          <p:cNvSpPr>
            <a:spLocks noGrp="1"/>
          </p:cNvSpPr>
          <p:nvPr>
            <p:ph type="title"/>
          </p:nvPr>
        </p:nvSpPr>
        <p:spPr>
          <a:xfrm>
            <a:off x="810000" y="447188"/>
            <a:ext cx="10571998" cy="970450"/>
          </a:xfrm>
          <a:effectLst/>
        </p:spPr>
        <p:txBody>
          <a:bodyPr vert="horz" lIns="91440" tIns="45720" rIns="91440" bIns="45720" rtlCol="0" anchor="ctr">
            <a:normAutofit/>
          </a:bodyPr>
          <a:lstStyle/>
          <a:p>
            <a:pPr algn="ctr"/>
            <a:r>
              <a:rPr lang="en-US" sz="2800">
                <a:solidFill>
                  <a:schemeClr val="tx1"/>
                </a:solidFill>
              </a:rPr>
              <a:t>Outline</a:t>
            </a:r>
          </a:p>
        </p:txBody>
      </p:sp>
      <p:sp>
        <p:nvSpPr>
          <p:cNvPr id="30" name="Freeform: Shape 10">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1" name="TextBox 3">
            <a:extLst>
              <a:ext uri="{FF2B5EF4-FFF2-40B4-BE49-F238E27FC236}">
                <a16:creationId xmlns:a16="http://schemas.microsoft.com/office/drawing/2014/main" id="{127C63ED-237A-0631-F87D-F2F9ED4F1572}"/>
              </a:ext>
            </a:extLst>
          </p:cNvPr>
          <p:cNvGraphicFramePr/>
          <p:nvPr/>
        </p:nvGraphicFramePr>
        <p:xfrm>
          <a:off x="1115732" y="2222287"/>
          <a:ext cx="9966953"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4262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D324-2FBD-F32A-6E6A-8B03B150FBDE}"/>
              </a:ext>
            </a:extLst>
          </p:cNvPr>
          <p:cNvSpPr>
            <a:spLocks noGrp="1"/>
          </p:cNvSpPr>
          <p:nvPr>
            <p:ph type="title"/>
          </p:nvPr>
        </p:nvSpPr>
        <p:spPr/>
        <p:txBody>
          <a:bodyPr/>
          <a:lstStyle/>
          <a:p>
            <a:pPr algn="ctr"/>
            <a:r>
              <a:rPr lang="en-US" dirty="0"/>
              <a:t>Delivery 4: Taking Security Measures</a:t>
            </a:r>
          </a:p>
        </p:txBody>
      </p:sp>
      <p:sp>
        <p:nvSpPr>
          <p:cNvPr id="3" name="Content Placeholder 2">
            <a:extLst>
              <a:ext uri="{FF2B5EF4-FFF2-40B4-BE49-F238E27FC236}">
                <a16:creationId xmlns:a16="http://schemas.microsoft.com/office/drawing/2014/main" id="{99097410-561A-4A70-E32C-D07E5C3D2BA3}"/>
              </a:ext>
            </a:extLst>
          </p:cNvPr>
          <p:cNvSpPr>
            <a:spLocks noGrp="1"/>
          </p:cNvSpPr>
          <p:nvPr>
            <p:ph sz="half" idx="1"/>
          </p:nvPr>
        </p:nvSpPr>
        <p:spPr/>
        <p:txBody>
          <a:bodyPr>
            <a:normAutofit/>
          </a:bodyPr>
          <a:lstStyle/>
          <a:p>
            <a:pPr marL="0" indent="0">
              <a:buNone/>
            </a:pPr>
            <a:r>
              <a:rPr lang="en-US" sz="1600" dirty="0">
                <a:ea typeface="+mn-lt"/>
                <a:cs typeface="+mn-lt"/>
              </a:rPr>
              <a:t>What is the security measure taken?</a:t>
            </a:r>
          </a:p>
          <a:p>
            <a:r>
              <a:rPr lang="en-US" sz="1600" dirty="0">
                <a:ea typeface="+mn-lt"/>
                <a:cs typeface="+mn-lt"/>
              </a:rPr>
              <a:t>Arista’s Zero Trust Cloud Networking is based upon three foundational concepts:</a:t>
            </a:r>
          </a:p>
          <a:p>
            <a:pPr marL="0" indent="0">
              <a:buNone/>
            </a:pPr>
            <a:r>
              <a:rPr lang="en-US" sz="1600" dirty="0">
                <a:ea typeface="+mn-lt"/>
                <a:cs typeface="+mn-lt"/>
              </a:rPr>
              <a:t>1.Situational Awareness, the visibility of all assets and workloads, Enforcement, restricting access to required connections, and Continuous Monitoring – never trust and continually verify. Arista leverages many tools that help them successfully and continually execute this zero-trust policy, keeping their cloud networking operations secure and functional. </a:t>
            </a:r>
            <a:endParaRPr lang="en-US" sz="1600" dirty="0"/>
          </a:p>
        </p:txBody>
      </p:sp>
      <p:sp>
        <p:nvSpPr>
          <p:cNvPr id="4" name="Content Placeholder 3">
            <a:extLst>
              <a:ext uri="{FF2B5EF4-FFF2-40B4-BE49-F238E27FC236}">
                <a16:creationId xmlns:a16="http://schemas.microsoft.com/office/drawing/2014/main" id="{178965DF-631E-8C65-F97F-136BFF7FCE5F}"/>
              </a:ext>
            </a:extLst>
          </p:cNvPr>
          <p:cNvSpPr>
            <a:spLocks noGrp="1"/>
          </p:cNvSpPr>
          <p:nvPr>
            <p:ph sz="half" idx="2"/>
          </p:nvPr>
        </p:nvSpPr>
        <p:spPr>
          <a:xfrm>
            <a:off x="6187415" y="2222287"/>
            <a:ext cx="5674360" cy="3935097"/>
          </a:xfrm>
        </p:spPr>
        <p:txBody>
          <a:bodyPr/>
          <a:lstStyle/>
          <a:p>
            <a:pPr marL="0" indent="0">
              <a:buNone/>
            </a:pPr>
            <a:r>
              <a:rPr lang="en-US" sz="1600" dirty="0"/>
              <a:t>What security tools does it integrate?</a:t>
            </a:r>
          </a:p>
          <a:p>
            <a:pPr>
              <a:buFont typeface="Courier New" charset="2"/>
              <a:buChar char="o"/>
            </a:pPr>
            <a:r>
              <a:rPr lang="en-US" sz="1600" dirty="0"/>
              <a:t>Cloud network vision automation</a:t>
            </a:r>
          </a:p>
          <a:p>
            <a:pPr>
              <a:buFont typeface="Courier New" charset="2"/>
              <a:buChar char="o"/>
            </a:pPr>
            <a:r>
              <a:rPr lang="en-US" sz="1600" dirty="0"/>
              <a:t>Telemetry</a:t>
            </a:r>
          </a:p>
          <a:p>
            <a:pPr>
              <a:buFont typeface="Courier New" charset="2"/>
              <a:buChar char="o"/>
            </a:pPr>
            <a:r>
              <a:rPr lang="en-US" sz="1600" dirty="0"/>
              <a:t>Arista Network Detection Response Platform</a:t>
            </a:r>
          </a:p>
          <a:p>
            <a:pPr>
              <a:buFont typeface="Courier New" charset="2"/>
              <a:buChar char="o"/>
            </a:pPr>
            <a:r>
              <a:rPr lang="en-US" sz="1600" dirty="0"/>
              <a:t>Arista DANZ Monitoring Fabric</a:t>
            </a:r>
          </a:p>
          <a:p>
            <a:pPr marL="0" indent="0">
              <a:buNone/>
            </a:pPr>
            <a:r>
              <a:rPr lang="en-US" sz="1600" dirty="0"/>
              <a:t>If they encounter issues with these tools, they make use of </a:t>
            </a:r>
            <a:r>
              <a:rPr lang="en-US" sz="1600" dirty="0">
                <a:ea typeface="+mn-lt"/>
                <a:cs typeface="+mn-lt"/>
              </a:rPr>
              <a:t>zero-trust portfolio which provides real-time visibility to the threat posture across the network, with the ability to take immediate action. </a:t>
            </a:r>
            <a:endParaRPr lang="en-US" sz="1600" dirty="0"/>
          </a:p>
          <a:p>
            <a:pPr>
              <a:buFont typeface="Courier New" charset="2"/>
              <a:buChar char="o"/>
            </a:pPr>
            <a:endParaRPr lang="en-US" sz="1400" dirty="0"/>
          </a:p>
        </p:txBody>
      </p:sp>
    </p:spTree>
    <p:extLst>
      <p:ext uri="{BB962C8B-B14F-4D97-AF65-F5344CB8AC3E}">
        <p14:creationId xmlns:p14="http://schemas.microsoft.com/office/powerpoint/2010/main" val="41207928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D324-2FBD-F32A-6E6A-8B03B150FBDE}"/>
              </a:ext>
            </a:extLst>
          </p:cNvPr>
          <p:cNvSpPr>
            <a:spLocks noGrp="1"/>
          </p:cNvSpPr>
          <p:nvPr>
            <p:ph type="title"/>
          </p:nvPr>
        </p:nvSpPr>
        <p:spPr/>
        <p:txBody>
          <a:bodyPr/>
          <a:lstStyle/>
          <a:p>
            <a:pPr algn="ctr"/>
            <a:r>
              <a:rPr lang="en-US" dirty="0"/>
              <a:t>Delivery 4: Taking Security Measures</a:t>
            </a:r>
          </a:p>
        </p:txBody>
      </p:sp>
      <p:sp>
        <p:nvSpPr>
          <p:cNvPr id="3" name="Content Placeholder 2">
            <a:extLst>
              <a:ext uri="{FF2B5EF4-FFF2-40B4-BE49-F238E27FC236}">
                <a16:creationId xmlns:a16="http://schemas.microsoft.com/office/drawing/2014/main" id="{99097410-561A-4A70-E32C-D07E5C3D2BA3}"/>
              </a:ext>
            </a:extLst>
          </p:cNvPr>
          <p:cNvSpPr>
            <a:spLocks noGrp="1"/>
          </p:cNvSpPr>
          <p:nvPr>
            <p:ph sz="half" idx="1"/>
          </p:nvPr>
        </p:nvSpPr>
        <p:spPr>
          <a:xfrm>
            <a:off x="226046" y="2067065"/>
            <a:ext cx="11888648" cy="4626541"/>
          </a:xfrm>
        </p:spPr>
        <p:txBody>
          <a:bodyPr>
            <a:normAutofit/>
          </a:bodyPr>
          <a:lstStyle/>
          <a:p>
            <a:pPr marL="0" indent="0">
              <a:buNone/>
            </a:pPr>
            <a:r>
              <a:rPr lang="en-US" sz="1500" dirty="0"/>
              <a:t>What are the capability of the security tools Arista ZERO-Trust Policy utilizing?</a:t>
            </a:r>
          </a:p>
          <a:p>
            <a:pPr marL="285750" indent="-285750">
              <a:buFont typeface="Courier New" charset="2"/>
              <a:buChar char="o"/>
            </a:pPr>
            <a:r>
              <a:rPr lang="en-US" sz="1500" dirty="0">
                <a:ea typeface="+mn-lt"/>
                <a:cs typeface="+mn-lt"/>
              </a:rPr>
              <a:t>Cloud vision provides a nicely configured GUI, which provides a simple compliance dashboard that reports observed PSIRT security advisories within a network, as well as any known exposures to software defects that are relevant, and out-of-band non-sanctioned changes made to switches under management. </a:t>
            </a:r>
          </a:p>
          <a:p>
            <a:pPr marL="285750" indent="-285750">
              <a:buFont typeface="Courier New" charset="2"/>
              <a:buChar char="o"/>
            </a:pPr>
            <a:r>
              <a:rPr lang="en-US" sz="1500" dirty="0">
                <a:ea typeface="+mn-lt"/>
                <a:cs typeface="+mn-lt"/>
              </a:rPr>
              <a:t>Arista NDR is built upon a foundation of deep network analysis across campus, data center, IoT, and cloud workload networks. As opposed to other NDR solutions, Arista NDR parses a little over three thousand protocols and processes, including layer 2 through layer 7 data, while performing encrypted traffic analysis. </a:t>
            </a:r>
          </a:p>
          <a:p>
            <a:pPr marL="285750" indent="-285750">
              <a:buFont typeface="Courier New" charset="2"/>
              <a:buChar char="o"/>
            </a:pPr>
            <a:r>
              <a:rPr lang="en-US" sz="1500" dirty="0">
                <a:ea typeface="+mn-lt"/>
                <a:cs typeface="+mn-lt"/>
              </a:rPr>
              <a:t>For threat detection, Arista NDR incorporates Adversarial Modeling enabling autonomous threat hunting for complex attacker tactics, techniques, and procedures (TTP).</a:t>
            </a:r>
            <a:endParaRPr lang="en-US" sz="1500" dirty="0"/>
          </a:p>
          <a:p>
            <a:pPr marL="285750" indent="-285750">
              <a:buFont typeface="Courier New" charset="2"/>
              <a:buChar char="o"/>
            </a:pPr>
            <a:r>
              <a:rPr lang="en-US" sz="1500" dirty="0">
                <a:ea typeface="+mn-lt"/>
                <a:cs typeface="+mn-lt"/>
              </a:rPr>
              <a:t>Arista AVA (Autonomous Virtual Assist) is the world’s first AI- based security expert system, which performs autonomous threat hunting and incident triage. It uses artificial intelligence, open-source intelligence, and human expertise to connect the dots across dimensions of time, entities, and protocols, which enables the solution to present end-to-end situations to the end-user. </a:t>
            </a:r>
            <a:endParaRPr lang="en-US" sz="1500" dirty="0"/>
          </a:p>
          <a:p>
            <a:pPr marL="285750" indent="-285750">
              <a:buFont typeface="Courier New" charset="2"/>
              <a:buChar char="o"/>
            </a:pPr>
            <a:r>
              <a:rPr lang="en-US" sz="1500" dirty="0">
                <a:ea typeface="+mn-lt"/>
                <a:cs typeface="+mn-lt"/>
              </a:rPr>
              <a:t>DMF is a next generation NPB (Network Packet Broker) which is designed for pervasive, organization-wide visibility and security, enabling IT operators to pervasively monitor and mirror all traffic, while providing deep hop-by-hop visibility, predictive analysis, and scale-out packet capture. </a:t>
            </a:r>
            <a:endParaRPr lang="en-US" sz="1500" dirty="0"/>
          </a:p>
        </p:txBody>
      </p:sp>
    </p:spTree>
    <p:extLst>
      <p:ext uri="{BB962C8B-B14F-4D97-AF65-F5344CB8AC3E}">
        <p14:creationId xmlns:p14="http://schemas.microsoft.com/office/powerpoint/2010/main" val="18050304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7A88-E4D1-D2A9-975C-4F829141F7AC}"/>
              </a:ext>
            </a:extLst>
          </p:cNvPr>
          <p:cNvSpPr>
            <a:spLocks noGrp="1"/>
          </p:cNvSpPr>
          <p:nvPr>
            <p:ph type="title"/>
          </p:nvPr>
        </p:nvSpPr>
        <p:spPr>
          <a:xfrm>
            <a:off x="810000" y="447188"/>
            <a:ext cx="10571998" cy="970450"/>
          </a:xfrm>
        </p:spPr>
        <p:txBody>
          <a:bodyPr>
            <a:normAutofit/>
          </a:bodyPr>
          <a:lstStyle/>
          <a:p>
            <a:pPr algn="ctr"/>
            <a:r>
              <a:rPr lang="en-US" dirty="0"/>
              <a:t>PROFESSIONAL ACCOMPLISHMENTS</a:t>
            </a:r>
          </a:p>
        </p:txBody>
      </p:sp>
      <p:sp>
        <p:nvSpPr>
          <p:cNvPr id="3" name="Content Placeholder 2">
            <a:extLst>
              <a:ext uri="{FF2B5EF4-FFF2-40B4-BE49-F238E27FC236}">
                <a16:creationId xmlns:a16="http://schemas.microsoft.com/office/drawing/2014/main" id="{5BF618E3-724F-0485-7A33-97F79130DCB7}"/>
              </a:ext>
            </a:extLst>
          </p:cNvPr>
          <p:cNvSpPr>
            <a:spLocks noGrp="1"/>
          </p:cNvSpPr>
          <p:nvPr>
            <p:ph idx="1"/>
          </p:nvPr>
        </p:nvSpPr>
        <p:spPr>
          <a:xfrm>
            <a:off x="435255" y="2778612"/>
            <a:ext cx="7199220" cy="3632200"/>
          </a:xfrm>
        </p:spPr>
        <p:txBody>
          <a:bodyPr>
            <a:noAutofit/>
          </a:bodyPr>
          <a:lstStyle/>
          <a:p>
            <a:pPr marL="0" indent="0">
              <a:lnSpc>
                <a:spcPct val="90000"/>
              </a:lnSpc>
              <a:buNone/>
            </a:pPr>
            <a:r>
              <a:rPr lang="en-US" sz="1550" dirty="0"/>
              <a:t>What did we learn?</a:t>
            </a:r>
          </a:p>
          <a:p>
            <a:pPr>
              <a:lnSpc>
                <a:spcPct val="90000"/>
              </a:lnSpc>
              <a:buFont typeface="Courier New" charset="2"/>
              <a:buChar char="o"/>
            </a:pPr>
            <a:r>
              <a:rPr lang="en-US" sz="1550" dirty="0">
                <a:ea typeface="+mn-lt"/>
                <a:cs typeface="+mn-lt"/>
              </a:rPr>
              <a:t>gain a deep understanding of the ways a network company implicates network theory and strategies it takes to manage vulnerabilities. </a:t>
            </a:r>
          </a:p>
          <a:p>
            <a:pPr>
              <a:lnSpc>
                <a:spcPct val="90000"/>
              </a:lnSpc>
              <a:buFont typeface="Courier New" charset="2"/>
              <a:buChar char="o"/>
            </a:pPr>
            <a:r>
              <a:rPr lang="en-US" sz="1550" dirty="0"/>
              <a:t>The hacker attacks are becoming more sophisticated every day and that's why keeping your employees up to their feet with security training is vital. A company loses tons of money from the damages an attack can due to their systems.</a:t>
            </a:r>
          </a:p>
          <a:p>
            <a:pPr>
              <a:lnSpc>
                <a:spcPct val="90000"/>
              </a:lnSpc>
              <a:buFont typeface="Courier New" charset="2"/>
              <a:buChar char="o"/>
            </a:pPr>
            <a:r>
              <a:rPr lang="en-US" sz="1550" dirty="0">
                <a:ea typeface="+mn-lt"/>
                <a:cs typeface="+mn-lt"/>
              </a:rPr>
              <a:t>the process Arista takes to protect their systems and realized how cloud networking is strongly appreciated for protecting the confidentiality, integrity, and availability of their cloud networking technologies, which makes up most of their company.</a:t>
            </a:r>
            <a:endParaRPr lang="en-US" sz="1550" dirty="0"/>
          </a:p>
          <a:p>
            <a:pPr marL="0" indent="0">
              <a:lnSpc>
                <a:spcPct val="90000"/>
              </a:lnSpc>
              <a:buNone/>
            </a:pPr>
            <a:r>
              <a:rPr lang="en-US" sz="1550" dirty="0"/>
              <a:t>What were the challenges we had to overcome?</a:t>
            </a:r>
          </a:p>
          <a:p>
            <a:pPr>
              <a:lnSpc>
                <a:spcPct val="90000"/>
              </a:lnSpc>
              <a:buFont typeface="Courier New" charset="2"/>
              <a:buChar char="o"/>
            </a:pPr>
            <a:r>
              <a:rPr lang="en-US" sz="1550" dirty="0"/>
              <a:t>Company transparency made research part of the project easy but, due to all the information we retrieved we had a hard time deciding which piece would be more relevant to the milestones and deliverables.</a:t>
            </a:r>
          </a:p>
        </p:txBody>
      </p:sp>
      <p:pic>
        <p:nvPicPr>
          <p:cNvPr id="4" name="Picture 4" descr="Icon&#10;&#10;Description automatically generated">
            <a:extLst>
              <a:ext uri="{FF2B5EF4-FFF2-40B4-BE49-F238E27FC236}">
                <a16:creationId xmlns:a16="http://schemas.microsoft.com/office/drawing/2014/main" id="{D10CA81C-0000-7164-3412-A8E74F9AF07D}"/>
              </a:ext>
            </a:extLst>
          </p:cNvPr>
          <p:cNvPicPr>
            <a:picLocks noChangeAspect="1"/>
          </p:cNvPicPr>
          <p:nvPr/>
        </p:nvPicPr>
        <p:blipFill rotWithShape="1">
          <a:blip r:embed="rId2"/>
          <a:srcRect l="9797" r="9841" b="1"/>
          <a:stretch/>
        </p:blipFill>
        <p:spPr>
          <a:xfrm>
            <a:off x="8466138" y="2413000"/>
            <a:ext cx="2915860" cy="362836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9582756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161B-60F8-9D82-1161-ECCC329B925F}"/>
              </a:ext>
            </a:extLst>
          </p:cNvPr>
          <p:cNvSpPr>
            <a:spLocks noGrp="1"/>
          </p:cNvSpPr>
          <p:nvPr>
            <p:ph type="title"/>
          </p:nvPr>
        </p:nvSpPr>
        <p:spPr/>
        <p:txBody>
          <a:bodyPr/>
          <a:lstStyle/>
          <a:p>
            <a:pPr algn="ctr"/>
            <a:r>
              <a:rPr lang="en-US"/>
              <a:t>References</a:t>
            </a:r>
          </a:p>
        </p:txBody>
      </p:sp>
      <p:sp>
        <p:nvSpPr>
          <p:cNvPr id="3" name="Content Placeholder 2">
            <a:extLst>
              <a:ext uri="{FF2B5EF4-FFF2-40B4-BE49-F238E27FC236}">
                <a16:creationId xmlns:a16="http://schemas.microsoft.com/office/drawing/2014/main" id="{8ED9A206-98CB-6575-5106-E46E79A0C2F5}"/>
              </a:ext>
            </a:extLst>
          </p:cNvPr>
          <p:cNvSpPr>
            <a:spLocks noGrp="1"/>
          </p:cNvSpPr>
          <p:nvPr>
            <p:ph idx="1"/>
          </p:nvPr>
        </p:nvSpPr>
        <p:spPr>
          <a:xfrm>
            <a:off x="169601" y="2194065"/>
            <a:ext cx="11697574" cy="4327954"/>
          </a:xfrm>
        </p:spPr>
        <p:txBody>
          <a:bodyPr vert="horz" lIns="91440" tIns="45720" rIns="91440" bIns="45720" rtlCol="0" anchor="ctr">
            <a:noAutofit/>
          </a:bodyPr>
          <a:lstStyle/>
          <a:p>
            <a:pPr marL="0" indent="0">
              <a:buNone/>
            </a:pPr>
            <a:r>
              <a:rPr lang="en-US" sz="1400">
                <a:ea typeface="+mn-lt"/>
                <a:cs typeface="+mn-lt"/>
              </a:rPr>
              <a:t>[1] Arista Networks Inc. (2021, October 22). </a:t>
            </a:r>
            <a:r>
              <a:rPr lang="en-US" sz="1400" i="1">
                <a:ea typeface="+mn-lt"/>
                <a:cs typeface="+mn-lt"/>
              </a:rPr>
              <a:t>The arista way: Practicing and cherishing our ongoing culture. </a:t>
            </a:r>
            <a:r>
              <a:rPr lang="en-US" sz="1400">
                <a:ea typeface="+mn-lt"/>
                <a:cs typeface="+mn-lt"/>
              </a:rPr>
              <a:t>Retrieved November 22, 2022, from </a:t>
            </a:r>
            <a:r>
              <a:rPr lang="en-US" sz="1400">
                <a:ea typeface="+mn-lt"/>
                <a:cs typeface="+mn-lt"/>
                <a:hlinkClick r:id="rId2"/>
              </a:rPr>
              <a:t>https://www.arista.com/assets/data/pdf/TheAristaWay.pdf</a:t>
            </a:r>
            <a:r>
              <a:rPr lang="en-US" sz="1400">
                <a:ea typeface="+mn-lt"/>
                <a:cs typeface="+mn-lt"/>
              </a:rPr>
              <a:t> </a:t>
            </a:r>
            <a:endParaRPr lang="en-US" sz="1400"/>
          </a:p>
          <a:p>
            <a:pPr marL="0" indent="0">
              <a:buNone/>
            </a:pPr>
            <a:r>
              <a:rPr lang="en-US" sz="1400">
                <a:ea typeface="+mn-lt"/>
                <a:cs typeface="+mn-lt"/>
              </a:rPr>
              <a:t>[2] Arista Networks Inc. (2021, October 22). </a:t>
            </a:r>
            <a:r>
              <a:rPr lang="en-US" sz="1400" i="1">
                <a:ea typeface="+mn-lt"/>
                <a:cs typeface="+mn-lt"/>
              </a:rPr>
              <a:t>Arista Networks Corporate Responsibility Report</a:t>
            </a:r>
            <a:r>
              <a:rPr lang="en-US" sz="1400">
                <a:ea typeface="+mn-lt"/>
                <a:cs typeface="+mn-lt"/>
              </a:rPr>
              <a:t>.   Retrieved November 22, 2022, from </a:t>
            </a:r>
            <a:r>
              <a:rPr lang="en-US" sz="1400">
                <a:ea typeface="+mn-lt"/>
                <a:cs typeface="+mn-lt"/>
                <a:hlinkClick r:id="rId3"/>
              </a:rPr>
              <a:t>https://www.arista.com/assets/data/pdf/Arista_CRR_2021.pdf</a:t>
            </a:r>
            <a:r>
              <a:rPr lang="en-US" sz="1400">
                <a:ea typeface="+mn-lt"/>
                <a:cs typeface="+mn-lt"/>
              </a:rPr>
              <a:t> </a:t>
            </a:r>
            <a:endParaRPr lang="en-US" sz="1400"/>
          </a:p>
          <a:p>
            <a:pPr marL="0" indent="0">
              <a:buNone/>
            </a:pPr>
            <a:r>
              <a:rPr lang="en-US" sz="1400">
                <a:ea typeface="+mn-lt"/>
                <a:cs typeface="+mn-lt"/>
              </a:rPr>
              <a:t>[3] Arista Networks. (2022, May 11). </a:t>
            </a:r>
            <a:r>
              <a:rPr lang="en-US" sz="1400" i="1">
                <a:ea typeface="+mn-lt"/>
                <a:cs typeface="+mn-lt"/>
              </a:rPr>
              <a:t>Corporate responsibility</a:t>
            </a:r>
            <a:r>
              <a:rPr lang="en-US" sz="1400">
                <a:ea typeface="+mn-lt"/>
                <a:cs typeface="+mn-lt"/>
              </a:rPr>
              <a:t>. Arista Networks. Retrieved November 22, 2022,from </a:t>
            </a:r>
            <a:r>
              <a:rPr lang="en-US" sz="1400">
                <a:ea typeface="+mn-lt"/>
                <a:cs typeface="+mn-lt"/>
                <a:hlinkClick r:id="rId4"/>
              </a:rPr>
              <a:t>https://www.arista.com/en/company/corporate-responsibility/environment</a:t>
            </a:r>
            <a:r>
              <a:rPr lang="en-US" sz="1400">
                <a:ea typeface="+mn-lt"/>
                <a:cs typeface="+mn-lt"/>
              </a:rPr>
              <a:t> </a:t>
            </a:r>
            <a:endParaRPr lang="en-US" sz="1400"/>
          </a:p>
          <a:p>
            <a:pPr marL="0" indent="0">
              <a:buNone/>
            </a:pPr>
            <a:r>
              <a:rPr lang="en-US" sz="1400">
                <a:ea typeface="+mn-lt"/>
                <a:cs typeface="+mn-lt"/>
              </a:rPr>
              <a:t>[4]</a:t>
            </a:r>
            <a:r>
              <a:rPr lang="en-US" sz="1400" i="1">
                <a:ea typeface="+mn-lt"/>
                <a:cs typeface="+mn-lt"/>
              </a:rPr>
              <a:t> </a:t>
            </a:r>
            <a:r>
              <a:rPr lang="en-US" sz="1400" i="1">
                <a:ea typeface="+mn-lt"/>
                <a:cs typeface="+mn-lt"/>
                <a:hlinkClick r:id="rId5"/>
              </a:rPr>
              <a:t>Www.arista.com</a:t>
            </a:r>
            <a:r>
              <a:rPr lang="en-US" sz="1400">
                <a:ea typeface="+mn-lt"/>
                <a:cs typeface="+mn-lt"/>
              </a:rPr>
              <a:t>. (2020, March 4). Retrieved November 24, 2022,from </a:t>
            </a:r>
            <a:r>
              <a:rPr lang="en-US" sz="1400">
                <a:ea typeface="+mn-lt"/>
                <a:cs typeface="+mn-lt"/>
                <a:hlinkClick r:id="rId6"/>
              </a:rPr>
              <a:t>https://www.arista.com/assets/data/pdf/Whitepapers/White-Paper-Employee-Training-Cybersecurity-101.pdf</a:t>
            </a:r>
            <a:r>
              <a:rPr lang="en-US" sz="1400">
                <a:ea typeface="+mn-lt"/>
                <a:cs typeface="+mn-lt"/>
              </a:rPr>
              <a:t> </a:t>
            </a:r>
            <a:endParaRPr lang="en-US" sz="1400"/>
          </a:p>
          <a:p>
            <a:pPr marL="0" indent="0">
              <a:buNone/>
            </a:pPr>
            <a:r>
              <a:rPr lang="en-US" sz="1400">
                <a:ea typeface="+mn-lt"/>
                <a:cs typeface="+mn-lt"/>
              </a:rPr>
              <a:t>[5] Arista Networks. (2022). </a:t>
            </a:r>
            <a:r>
              <a:rPr lang="en-US" sz="1400" i="1">
                <a:ea typeface="+mn-lt"/>
                <a:cs typeface="+mn-lt"/>
              </a:rPr>
              <a:t>Arista zero trust security for cloud networking </a:t>
            </a:r>
            <a:r>
              <a:rPr lang="en-US" sz="1400">
                <a:ea typeface="+mn-lt"/>
                <a:cs typeface="+mn-lt"/>
              </a:rPr>
              <a:t>[White paper].  Retrieved November 15, 2022, from Arista Networks:   </a:t>
            </a:r>
            <a:r>
              <a:rPr lang="en-US" sz="1400">
                <a:ea typeface="+mn-lt"/>
                <a:cs typeface="+mn-lt"/>
                <a:hlinkClick r:id="rId7"/>
              </a:rPr>
              <a:t>https://www.arista.com/assets/data/pdf/Whitepapers/Arista-Zero-Trust-Security-for-Networking.pdf</a:t>
            </a:r>
            <a:r>
              <a:rPr lang="en-US" sz="1400">
                <a:ea typeface="+mn-lt"/>
                <a:cs typeface="+mn-lt"/>
              </a:rPr>
              <a:t> </a:t>
            </a:r>
            <a:endParaRPr lang="en-US" sz="1400"/>
          </a:p>
          <a:p>
            <a:pPr marL="0" indent="0">
              <a:buNone/>
            </a:pPr>
            <a:r>
              <a:rPr lang="en-US" sz="1400">
                <a:ea typeface="+mn-lt"/>
                <a:cs typeface="+mn-lt"/>
              </a:rPr>
              <a:t>[6] Arista Networks. (2021, October 6). Device hardening and vulnerability management - arista. Arista Networks. Retrieved November 16, 2022, from </a:t>
            </a:r>
            <a:r>
              <a:rPr lang="en-US" sz="1400">
                <a:ea typeface="+mn-lt"/>
                <a:cs typeface="+mn-lt"/>
                <a:hlinkClick r:id="rId8"/>
              </a:rPr>
              <a:t>https://www.arista.com/en/support/product-documentation/vulnerabilitymanagement</a:t>
            </a:r>
            <a:r>
              <a:rPr lang="en-US" sz="1400">
                <a:ea typeface="+mn-lt"/>
                <a:cs typeface="+mn-lt"/>
              </a:rPr>
              <a:t> </a:t>
            </a:r>
            <a:endParaRPr lang="en-US" sz="1400"/>
          </a:p>
          <a:p>
            <a:pPr marL="0" indent="0">
              <a:buNone/>
            </a:pPr>
            <a:r>
              <a:rPr lang="en-US" sz="1400">
                <a:ea typeface="+mn-lt"/>
                <a:cs typeface="+mn-lt"/>
              </a:rPr>
              <a:t>[7</a:t>
            </a:r>
            <a:r>
              <a:rPr lang="en-US" sz="1400" u="sng">
                <a:ea typeface="+mn-lt"/>
                <a:cs typeface="+mn-lt"/>
              </a:rPr>
              <a:t>]</a:t>
            </a:r>
            <a:r>
              <a:rPr lang="en-US" sz="1400" i="1">
                <a:ea typeface="+mn-lt"/>
                <a:cs typeface="+mn-lt"/>
              </a:rPr>
              <a:t> Arista Networks, Inc. partner code of ethics and business conduct</a:t>
            </a:r>
            <a:r>
              <a:rPr lang="en-US" sz="1400">
                <a:ea typeface="+mn-lt"/>
                <a:cs typeface="+mn-lt"/>
              </a:rPr>
              <a:t>. (2022). Retrieved November 27, 2022, from </a:t>
            </a:r>
            <a:r>
              <a:rPr lang="en-US" sz="1400">
                <a:ea typeface="+mn-lt"/>
                <a:cs typeface="+mn-lt"/>
                <a:hlinkClick r:id="rId9"/>
              </a:rPr>
              <a:t>https://www.arista.com/assets/data/pdf/Arista-Partner-Code-of-Ethics-and-Business-Conduct.pdf</a:t>
            </a:r>
            <a:r>
              <a:rPr lang="en-US" sz="1400">
                <a:ea typeface="+mn-lt"/>
                <a:cs typeface="+mn-lt"/>
              </a:rPr>
              <a:t> [9]</a:t>
            </a:r>
            <a:r>
              <a:rPr lang="en-US" sz="1400" i="1">
                <a:ea typeface="+mn-lt"/>
                <a:cs typeface="+mn-lt"/>
              </a:rPr>
              <a:t> Bayshore Arista Solution Guide</a:t>
            </a:r>
            <a:r>
              <a:rPr lang="en-US" sz="1400">
                <a:ea typeface="+mn-lt"/>
                <a:cs typeface="+mn-lt"/>
              </a:rPr>
              <a:t>. (2021). Retrieved November 27, 2022, from </a:t>
            </a:r>
            <a:r>
              <a:rPr lang="en-US" sz="1400">
                <a:ea typeface="+mn-lt"/>
                <a:cs typeface="+mn-lt"/>
                <a:hlinkClick r:id="rId10"/>
              </a:rPr>
              <a:t>https://www.arista.com/assets/data/pdf/JointPapers/Bayshore-Arista-Solution-Guide.pdf</a:t>
            </a:r>
            <a:endParaRPr lang="en-US" sz="1400"/>
          </a:p>
        </p:txBody>
      </p:sp>
    </p:spTree>
    <p:extLst>
      <p:ext uri="{BB962C8B-B14F-4D97-AF65-F5344CB8AC3E}">
        <p14:creationId xmlns:p14="http://schemas.microsoft.com/office/powerpoint/2010/main" val="4128135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F23D783B-FFF7-F491-3EEB-583CAC530EF2}"/>
              </a:ext>
            </a:extLst>
          </p:cNvPr>
          <p:cNvPicPr>
            <a:picLocks noChangeAspect="1"/>
          </p:cNvPicPr>
          <p:nvPr/>
        </p:nvPicPr>
        <p:blipFill rotWithShape="1">
          <a:blip r:embed="rId2"/>
          <a:srcRect t="11812" b="18530"/>
          <a:stretch/>
        </p:blipFill>
        <p:spPr>
          <a:xfrm>
            <a:off x="-1" y="-1"/>
            <a:ext cx="12192001" cy="4883281"/>
          </a:xfrm>
          <a:prstGeom prst="rect">
            <a:avLst/>
          </a:prstGeom>
        </p:spPr>
      </p:pic>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395D10-A4C4-6B5C-989B-11394C69A61E}"/>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Q&amp;A</a:t>
            </a:r>
          </a:p>
        </p:txBody>
      </p:sp>
      <p:sp>
        <p:nvSpPr>
          <p:cNvPr id="3" name="Content Placeholder 2">
            <a:extLst>
              <a:ext uri="{FF2B5EF4-FFF2-40B4-BE49-F238E27FC236}">
                <a16:creationId xmlns:a16="http://schemas.microsoft.com/office/drawing/2014/main" id="{F3AA5626-3F39-8D44-1ED6-A92292312C7E}"/>
              </a:ext>
            </a:extLst>
          </p:cNvPr>
          <p:cNvSpPr>
            <a:spLocks noGrp="1"/>
          </p:cNvSpPr>
          <p:nvPr>
            <p:ph idx="1"/>
          </p:nvPr>
        </p:nvSpPr>
        <p:spPr>
          <a:xfrm>
            <a:off x="810001" y="5594110"/>
            <a:ext cx="10572000" cy="433064"/>
          </a:xfrm>
        </p:spPr>
        <p:txBody>
          <a:bodyPr vert="horz" lIns="91440" tIns="45720" rIns="91440" bIns="45720" rtlCol="0" anchor="t">
            <a:normAutofit/>
          </a:bodyPr>
          <a:lstStyle/>
          <a:p>
            <a:pPr marL="0" indent="0">
              <a:buNone/>
            </a:pPr>
            <a:r>
              <a:rPr lang="en-US"/>
              <a:t>Thank you very much for your attention!</a:t>
            </a:r>
          </a:p>
        </p:txBody>
      </p:sp>
    </p:spTree>
    <p:extLst>
      <p:ext uri="{BB962C8B-B14F-4D97-AF65-F5344CB8AC3E}">
        <p14:creationId xmlns:p14="http://schemas.microsoft.com/office/powerpoint/2010/main" val="3144642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372643-FE8D-34E7-AC8B-98656E5B29E9}"/>
              </a:ext>
            </a:extLst>
          </p:cNvPr>
          <p:cNvSpPr>
            <a:spLocks noGrp="1"/>
          </p:cNvSpPr>
          <p:nvPr>
            <p:ph type="title"/>
          </p:nvPr>
        </p:nvSpPr>
        <p:spPr>
          <a:xfrm>
            <a:off x="810000" y="447188"/>
            <a:ext cx="10571998" cy="970450"/>
          </a:xfrm>
        </p:spPr>
        <p:txBody>
          <a:bodyPr>
            <a:normAutofit/>
          </a:bodyPr>
          <a:lstStyle/>
          <a:p>
            <a:pPr algn="ctr"/>
            <a:r>
              <a:rPr lang="en-US"/>
              <a:t>Project Management</a:t>
            </a:r>
          </a:p>
        </p:txBody>
      </p:sp>
      <p:sp>
        <p:nvSpPr>
          <p:cNvPr id="16" name="Content Placeholder 15">
            <a:extLst>
              <a:ext uri="{FF2B5EF4-FFF2-40B4-BE49-F238E27FC236}">
                <a16:creationId xmlns:a16="http://schemas.microsoft.com/office/drawing/2014/main" id="{1FCFDFD1-2556-CE59-C936-EB5311B0B325}"/>
              </a:ext>
            </a:extLst>
          </p:cNvPr>
          <p:cNvSpPr>
            <a:spLocks noGrp="1"/>
          </p:cNvSpPr>
          <p:nvPr>
            <p:ph idx="1"/>
          </p:nvPr>
        </p:nvSpPr>
        <p:spPr>
          <a:xfrm>
            <a:off x="818713" y="2413000"/>
            <a:ext cx="3835583" cy="3632200"/>
          </a:xfrm>
        </p:spPr>
        <p:txBody>
          <a:bodyPr>
            <a:normAutofit/>
          </a:bodyPr>
          <a:lstStyle/>
          <a:p>
            <a:pPr marL="0" indent="0">
              <a:buNone/>
            </a:pPr>
            <a:r>
              <a:rPr lang="en-US" sz="1600">
                <a:ea typeface="+mn-lt"/>
                <a:cs typeface="+mn-lt"/>
              </a:rPr>
              <a:t>Our project has been open sourced through the following GitHub Link:</a:t>
            </a:r>
            <a:endParaRPr lang="en-US" sz="1600"/>
          </a:p>
          <a:p>
            <a:pPr marL="0" indent="0">
              <a:buNone/>
            </a:pPr>
            <a:r>
              <a:rPr lang="en-US" sz="1600">
                <a:ea typeface="+mn-lt"/>
                <a:cs typeface="+mn-lt"/>
                <a:hlinkClick r:id="rId2"/>
              </a:rPr>
              <a:t>https://github.com/bparkoff-arch/AristaNetworks</a:t>
            </a:r>
            <a:r>
              <a:rPr lang="en-US" sz="1600">
                <a:ea typeface="+mn-lt"/>
                <a:cs typeface="+mn-lt"/>
              </a:rPr>
              <a:t> </a:t>
            </a:r>
            <a:endParaRPr lang="en-US"/>
          </a:p>
          <a:p>
            <a:pPr marL="0" indent="0">
              <a:buNone/>
            </a:pPr>
            <a:r>
              <a:rPr lang="en-US" sz="1600">
                <a:ea typeface="+mn-lt"/>
                <a:cs typeface="+mn-lt"/>
              </a:rPr>
              <a:t>Trello Management Link:</a:t>
            </a:r>
          </a:p>
          <a:p>
            <a:pPr marL="0" indent="0">
              <a:buNone/>
            </a:pPr>
            <a:r>
              <a:rPr lang="en-US" sz="1600">
                <a:ea typeface="+mn-lt"/>
                <a:cs typeface="+mn-lt"/>
                <a:hlinkClick r:id="rId3"/>
              </a:rPr>
              <a:t>F22-BP-GS-RR-AristaNetworks |Trello</a:t>
            </a:r>
            <a:r>
              <a:rPr lang="en-US" sz="1600">
                <a:ea typeface="+mn-lt"/>
                <a:cs typeface="+mn-lt"/>
              </a:rPr>
              <a:t> </a:t>
            </a:r>
            <a:endParaRPr lang="en-US"/>
          </a:p>
          <a:p>
            <a:pPr marL="0" indent="0">
              <a:buNone/>
            </a:pPr>
            <a:endParaRPr lang="en-US" sz="1600"/>
          </a:p>
        </p:txBody>
      </p:sp>
      <p:pic>
        <p:nvPicPr>
          <p:cNvPr id="6" name="Picture 6" descr="Timeline&#10;&#10;Description automatically generated">
            <a:extLst>
              <a:ext uri="{FF2B5EF4-FFF2-40B4-BE49-F238E27FC236}">
                <a16:creationId xmlns:a16="http://schemas.microsoft.com/office/drawing/2014/main" id="{FAD88E3F-28B9-9757-54DA-EDF2C026E2A2}"/>
              </a:ext>
            </a:extLst>
          </p:cNvPr>
          <p:cNvPicPr>
            <a:picLocks noChangeAspect="1"/>
          </p:cNvPicPr>
          <p:nvPr/>
        </p:nvPicPr>
        <p:blipFill>
          <a:blip r:embed="rId4"/>
          <a:stretch>
            <a:fillRect/>
          </a:stretch>
        </p:blipFill>
        <p:spPr>
          <a:xfrm>
            <a:off x="5242728" y="2025073"/>
            <a:ext cx="6674467" cy="460302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76932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5" descr="Background pattern&#10;&#10;Description automatically generated">
            <a:extLst>
              <a:ext uri="{FF2B5EF4-FFF2-40B4-BE49-F238E27FC236}">
                <a16:creationId xmlns:a16="http://schemas.microsoft.com/office/drawing/2014/main" id="{FA5CB56B-1DBE-0DA1-0DF3-98CA01F25C29}"/>
              </a:ext>
            </a:extLst>
          </p:cNvPr>
          <p:cNvPicPr>
            <a:picLocks noGrp="1" noChangeAspect="1"/>
          </p:cNvPicPr>
          <p:nvPr>
            <p:ph idx="1"/>
          </p:nvPr>
        </p:nvPicPr>
        <p:blipFill rotWithShape="1">
          <a:blip r:embed="rId2">
            <a:duotone>
              <a:prstClr val="black"/>
              <a:schemeClr val="tx2">
                <a:tint val="45000"/>
                <a:satMod val="400000"/>
              </a:schemeClr>
            </a:duotone>
          </a:blip>
          <a:srcRect l="9091" b="9091"/>
          <a:stretch/>
        </p:blipFill>
        <p:spPr>
          <a:xfrm>
            <a:off x="20" y="10"/>
            <a:ext cx="12191980" cy="6857989"/>
          </a:xfrm>
          <a:prstGeom prst="rect">
            <a:avLst/>
          </a:prstGeom>
        </p:spPr>
      </p:pic>
      <p:sp>
        <p:nvSpPr>
          <p:cNvPr id="25" name="Rectangle 5">
            <a:extLst>
              <a:ext uri="{FF2B5EF4-FFF2-40B4-BE49-F238E27FC236}">
                <a16:creationId xmlns:a16="http://schemas.microsoft.com/office/drawing/2014/main" id="{BFBD78D0-8C17-49D9-94BC-BFF75844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6040967" cy="6858000"/>
          </a:xfrm>
          <a:custGeom>
            <a:avLst/>
            <a:gdLst/>
            <a:ahLst/>
            <a:cxnLst/>
            <a:rect l="l" t="t" r="r" b="b"/>
            <a:pathLst>
              <a:path w="6040967" h="6858000">
                <a:moveTo>
                  <a:pt x="0" y="0"/>
                </a:moveTo>
                <a:lnTo>
                  <a:pt x="6040967" y="0"/>
                </a:lnTo>
                <a:lnTo>
                  <a:pt x="6040967" y="1900238"/>
                </a:lnTo>
                <a:lnTo>
                  <a:pt x="5670550" y="2178050"/>
                </a:lnTo>
                <a:lnTo>
                  <a:pt x="5666317" y="2184400"/>
                </a:lnTo>
                <a:lnTo>
                  <a:pt x="5659967" y="2193925"/>
                </a:lnTo>
                <a:lnTo>
                  <a:pt x="5653617" y="2201863"/>
                </a:lnTo>
                <a:lnTo>
                  <a:pt x="5653617" y="2211388"/>
                </a:lnTo>
                <a:lnTo>
                  <a:pt x="5653617" y="2220913"/>
                </a:lnTo>
                <a:lnTo>
                  <a:pt x="5659967" y="2228850"/>
                </a:lnTo>
                <a:lnTo>
                  <a:pt x="5666317" y="2238375"/>
                </a:lnTo>
                <a:lnTo>
                  <a:pt x="5670550" y="2244725"/>
                </a:lnTo>
                <a:lnTo>
                  <a:pt x="6040967" y="2522538"/>
                </a:lnTo>
                <a:lnTo>
                  <a:pt x="6040967" y="6858000"/>
                </a:lnTo>
                <a:lnTo>
                  <a:pt x="0" y="6858000"/>
                </a:lnTo>
                <a:close/>
              </a:path>
            </a:pathLst>
          </a:custGeom>
          <a:gradFill flip="none" rotWithShape="1">
            <a:gsLst>
              <a:gs pos="0">
                <a:schemeClr val="accent1">
                  <a:alpha val="50000"/>
                </a:schemeClr>
              </a:gs>
              <a:gs pos="68000">
                <a:schemeClr val="accent1">
                  <a:alpha val="70000"/>
                </a:schemeClr>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5">
            <a:extLst>
              <a:ext uri="{FF2B5EF4-FFF2-40B4-BE49-F238E27FC236}">
                <a16:creationId xmlns:a16="http://schemas.microsoft.com/office/drawing/2014/main" id="{A152BA23-E797-46EB-8BCF-6CB26DE51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653617" y="0"/>
            <a:ext cx="6538383" cy="6858000"/>
          </a:xfrm>
          <a:custGeom>
            <a:avLst/>
            <a:gdLst/>
            <a:ahLst/>
            <a:cxnLst/>
            <a:rect l="l" t="t" r="r" b="b"/>
            <a:pathLst>
              <a:path w="6538383" h="6858000">
                <a:moveTo>
                  <a:pt x="387350" y="0"/>
                </a:moveTo>
                <a:lnTo>
                  <a:pt x="4874683" y="0"/>
                </a:lnTo>
                <a:lnTo>
                  <a:pt x="6093883" y="0"/>
                </a:lnTo>
                <a:lnTo>
                  <a:pt x="6538383" y="0"/>
                </a:lnTo>
                <a:lnTo>
                  <a:pt x="6538383" y="6858000"/>
                </a:lnTo>
                <a:lnTo>
                  <a:pt x="6093883" y="6858000"/>
                </a:lnTo>
                <a:lnTo>
                  <a:pt x="4874683" y="6858000"/>
                </a:lnTo>
                <a:lnTo>
                  <a:pt x="387350" y="6858000"/>
                </a:lnTo>
                <a:lnTo>
                  <a:pt x="387350" y="2522538"/>
                </a:lnTo>
                <a:lnTo>
                  <a:pt x="16933" y="2244725"/>
                </a:lnTo>
                <a:lnTo>
                  <a:pt x="12700" y="2238375"/>
                </a:lnTo>
                <a:lnTo>
                  <a:pt x="6350" y="2228850"/>
                </a:lnTo>
                <a:lnTo>
                  <a:pt x="0" y="2220913"/>
                </a:lnTo>
                <a:lnTo>
                  <a:pt x="0" y="2211388"/>
                </a:lnTo>
                <a:lnTo>
                  <a:pt x="0" y="2201863"/>
                </a:lnTo>
                <a:lnTo>
                  <a:pt x="6350" y="2193925"/>
                </a:lnTo>
                <a:lnTo>
                  <a:pt x="12700" y="2184400"/>
                </a:lnTo>
                <a:lnTo>
                  <a:pt x="16933" y="2178050"/>
                </a:lnTo>
                <a:lnTo>
                  <a:pt x="387350" y="1900238"/>
                </a:lnTo>
                <a:close/>
              </a:path>
            </a:pathLst>
          </a:cu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928BB-3719-1AC3-0BEF-98BA42F0ED0C}"/>
              </a:ext>
            </a:extLst>
          </p:cNvPr>
          <p:cNvSpPr>
            <a:spLocks noGrp="1"/>
          </p:cNvSpPr>
          <p:nvPr>
            <p:ph type="title"/>
          </p:nvPr>
        </p:nvSpPr>
        <p:spPr>
          <a:xfrm>
            <a:off x="6519333" y="447188"/>
            <a:ext cx="5223934" cy="1559412"/>
          </a:xfrm>
        </p:spPr>
        <p:txBody>
          <a:bodyPr vert="horz" lIns="91440" tIns="45720" rIns="91440" bIns="45720" rtlCol="0" anchor="b">
            <a:normAutofit/>
          </a:bodyPr>
          <a:lstStyle/>
          <a:p>
            <a:pPr algn="ctr"/>
            <a:r>
              <a:rPr lang="en-US" sz="4000" dirty="0"/>
              <a:t>Abstract</a:t>
            </a:r>
          </a:p>
        </p:txBody>
      </p:sp>
      <p:sp>
        <p:nvSpPr>
          <p:cNvPr id="4" name="Text Placeholder 3">
            <a:extLst>
              <a:ext uri="{FF2B5EF4-FFF2-40B4-BE49-F238E27FC236}">
                <a16:creationId xmlns:a16="http://schemas.microsoft.com/office/drawing/2014/main" id="{8243856C-FEE5-B234-A127-B2C71421186E}"/>
              </a:ext>
            </a:extLst>
          </p:cNvPr>
          <p:cNvSpPr>
            <a:spLocks noGrp="1"/>
          </p:cNvSpPr>
          <p:nvPr>
            <p:ph type="body" sz="half" idx="2"/>
          </p:nvPr>
        </p:nvSpPr>
        <p:spPr>
          <a:xfrm>
            <a:off x="6392333" y="2257778"/>
            <a:ext cx="5477933" cy="4182533"/>
          </a:xfrm>
        </p:spPr>
        <p:txBody>
          <a:bodyPr vert="horz" lIns="91440" tIns="45720" rIns="91440" bIns="45720" rtlCol="0" anchor="ctr">
            <a:normAutofit/>
          </a:bodyPr>
          <a:lstStyle/>
          <a:p>
            <a:pPr>
              <a:buFont typeface="Wingdings 2" charset="2"/>
              <a:buChar char=""/>
            </a:pPr>
            <a:r>
              <a:rPr lang="en-US"/>
              <a:t>Arista Networks is a computer networking industry-leading company, contributing client to cloud networking for large data centers, campus, and routing. We choose this company because it proved to be a transparent company meaning it provided us with tons of information simplifying our research and it's </a:t>
            </a:r>
            <a:r>
              <a:rPr lang="en-US">
                <a:ea typeface="+mn-lt"/>
                <a:cs typeface="+mn-lt"/>
              </a:rPr>
              <a:t>recognized as a leader with the top score in current offering and strategy categories in </a:t>
            </a:r>
            <a:r>
              <a:rPr lang="en-US">
                <a:ea typeface="+mn-lt"/>
                <a:cs typeface="+mn-lt"/>
                <a:hlinkClick r:id="rId3"/>
              </a:rPr>
              <a:t>The Forrester Wave™</a:t>
            </a:r>
            <a:r>
              <a:rPr lang="en-US">
                <a:ea typeface="+mn-lt"/>
                <a:cs typeface="+mn-lt"/>
              </a:rPr>
              <a:t>: Open, Programmable Switches For A Business wide SDN, Q3 2020 due to the great respected leaders that keep enriching their network platforms and innovations.</a:t>
            </a:r>
            <a:endParaRPr lang="en-US"/>
          </a:p>
          <a:p>
            <a:pPr>
              <a:buFont typeface="Wingdings 2" charset="2"/>
              <a:buChar char=""/>
            </a:pPr>
            <a:r>
              <a:rPr lang="en-US"/>
              <a:t>In this presentation we shall dive into what makes up this titan company which are: it's mission, vision, core values, code of ethics, policies, and security operations.</a:t>
            </a:r>
          </a:p>
          <a:p>
            <a:pPr>
              <a:buFont typeface="Wingdings 2" charset="2"/>
              <a:buChar char=""/>
            </a:pPr>
            <a:endParaRPr lang="en-US"/>
          </a:p>
          <a:p>
            <a:pPr>
              <a:buFont typeface="Wingdings 2" charset="2"/>
              <a:buChar char=""/>
            </a:pPr>
            <a:endParaRPr lang="en-US"/>
          </a:p>
        </p:txBody>
      </p:sp>
    </p:spTree>
    <p:extLst>
      <p:ext uri="{BB962C8B-B14F-4D97-AF65-F5344CB8AC3E}">
        <p14:creationId xmlns:p14="http://schemas.microsoft.com/office/powerpoint/2010/main" val="4540993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FB26-C5F7-F085-43FD-9187E00FD9E9}"/>
              </a:ext>
            </a:extLst>
          </p:cNvPr>
          <p:cNvSpPr>
            <a:spLocks noGrp="1"/>
          </p:cNvSpPr>
          <p:nvPr>
            <p:ph type="title"/>
          </p:nvPr>
        </p:nvSpPr>
        <p:spPr>
          <a:xfrm>
            <a:off x="810000" y="447188"/>
            <a:ext cx="10571998" cy="970450"/>
          </a:xfrm>
        </p:spPr>
        <p:txBody>
          <a:bodyPr>
            <a:normAutofit/>
          </a:bodyPr>
          <a:lstStyle/>
          <a:p>
            <a:pPr algn="ctr"/>
            <a:r>
              <a:rPr lang="en-US" sz="3700" dirty="0"/>
              <a:t>Milestone 1: About Arista's Mission &amp; Vision</a:t>
            </a:r>
          </a:p>
        </p:txBody>
      </p:sp>
      <p:sp>
        <p:nvSpPr>
          <p:cNvPr id="6" name="Content Placeholder 5">
            <a:extLst>
              <a:ext uri="{FF2B5EF4-FFF2-40B4-BE49-F238E27FC236}">
                <a16:creationId xmlns:a16="http://schemas.microsoft.com/office/drawing/2014/main" id="{721EFF62-3B88-158A-7ED3-BAD117D374A5}"/>
              </a:ext>
            </a:extLst>
          </p:cNvPr>
          <p:cNvSpPr>
            <a:spLocks noGrp="1"/>
          </p:cNvSpPr>
          <p:nvPr>
            <p:ph idx="1"/>
          </p:nvPr>
        </p:nvSpPr>
        <p:spPr>
          <a:xfrm>
            <a:off x="818713" y="2413000"/>
            <a:ext cx="3835583" cy="3632200"/>
          </a:xfrm>
        </p:spPr>
        <p:txBody>
          <a:bodyPr>
            <a:normAutofit/>
          </a:bodyPr>
          <a:lstStyle/>
          <a:p>
            <a:r>
              <a:rPr lang="en-US" sz="1600">
                <a:ea typeface="+mn-lt"/>
                <a:cs typeface="+mn-lt"/>
              </a:rPr>
              <a:t>Mission: “We are committed to designing, manufacturing and delivering leading data-driven cloud networking solutions in an environmentally and socially sustainable manner."</a:t>
            </a:r>
          </a:p>
          <a:p>
            <a:r>
              <a:rPr lang="en-US" sz="1600"/>
              <a:t>Vision: </a:t>
            </a:r>
            <a:r>
              <a:rPr lang="en-US" sz="1600">
                <a:ea typeface="+mn-lt"/>
                <a:cs typeface="+mn-lt"/>
              </a:rPr>
              <a:t>“To drive for customer success in every aspect of what we do. We build and deliver innovative, high-quality products and services through commitment, innovation, and uncompromising focus on customer needs.”</a:t>
            </a:r>
            <a:endParaRPr lang="en-US" sz="1600"/>
          </a:p>
        </p:txBody>
      </p:sp>
      <p:pic>
        <p:nvPicPr>
          <p:cNvPr id="7" name="Picture 8" descr="A picture containing graphical user interface&#10;&#10;Description automatically generated">
            <a:extLst>
              <a:ext uri="{FF2B5EF4-FFF2-40B4-BE49-F238E27FC236}">
                <a16:creationId xmlns:a16="http://schemas.microsoft.com/office/drawing/2014/main" id="{8EA16503-AE3A-92D2-96BC-29DB7D516CD7}"/>
              </a:ext>
            </a:extLst>
          </p:cNvPr>
          <p:cNvPicPr>
            <a:picLocks noChangeAspect="1"/>
          </p:cNvPicPr>
          <p:nvPr/>
        </p:nvPicPr>
        <p:blipFill>
          <a:blip r:embed="rId2"/>
          <a:stretch>
            <a:fillRect/>
          </a:stretch>
        </p:blipFill>
        <p:spPr>
          <a:xfrm>
            <a:off x="4932518" y="2338171"/>
            <a:ext cx="7307460" cy="34144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9976798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AECF-EC3D-B437-4450-76BE71E86678}"/>
              </a:ext>
            </a:extLst>
          </p:cNvPr>
          <p:cNvSpPr>
            <a:spLocks noGrp="1"/>
          </p:cNvSpPr>
          <p:nvPr>
            <p:ph type="title"/>
          </p:nvPr>
        </p:nvSpPr>
        <p:spPr/>
        <p:txBody>
          <a:bodyPr/>
          <a:lstStyle/>
          <a:p>
            <a:pPr algn="ctr"/>
            <a:r>
              <a:rPr lang="en-US"/>
              <a:t>Milestone 2: Company Culture</a:t>
            </a:r>
          </a:p>
        </p:txBody>
      </p:sp>
      <p:sp>
        <p:nvSpPr>
          <p:cNvPr id="3" name="Content Placeholder 2">
            <a:extLst>
              <a:ext uri="{FF2B5EF4-FFF2-40B4-BE49-F238E27FC236}">
                <a16:creationId xmlns:a16="http://schemas.microsoft.com/office/drawing/2014/main" id="{C3E7FAE1-75E3-CAF5-B2FD-132F6DCB6DFC}"/>
              </a:ext>
            </a:extLst>
          </p:cNvPr>
          <p:cNvSpPr>
            <a:spLocks noGrp="1"/>
          </p:cNvSpPr>
          <p:nvPr>
            <p:ph idx="1"/>
          </p:nvPr>
        </p:nvSpPr>
        <p:spPr>
          <a:xfrm>
            <a:off x="671229" y="2468094"/>
            <a:ext cx="10861831" cy="3771704"/>
          </a:xfrm>
        </p:spPr>
        <p:txBody>
          <a:bodyPr>
            <a:normAutofit fontScale="77500" lnSpcReduction="20000"/>
          </a:bodyPr>
          <a:lstStyle/>
          <a:p>
            <a:r>
              <a:rPr lang="en-US">
                <a:ea typeface="+mn-lt"/>
                <a:cs typeface="+mn-lt"/>
              </a:rPr>
              <a:t>Companies tend to change their culture and values constantly but, not so at Arista. The following are the top 10 ways Arista forms its culture and works with its diverse team:</a:t>
            </a:r>
          </a:p>
          <a:p>
            <a:endParaRPr lang="en-US">
              <a:ea typeface="+mn-lt"/>
              <a:cs typeface="+mn-lt"/>
            </a:endParaRPr>
          </a:p>
          <a:p>
            <a:r>
              <a:rPr lang="en-US">
                <a:ea typeface="+mn-lt"/>
                <a:cs typeface="+mn-lt"/>
              </a:rPr>
              <a:t>1.Drive for </a:t>
            </a:r>
            <a:r>
              <a:rPr lang="en-US" b="1">
                <a:ea typeface="+mn-lt"/>
                <a:cs typeface="+mn-lt"/>
              </a:rPr>
              <a:t>customer success</a:t>
            </a:r>
            <a:r>
              <a:rPr lang="en-US">
                <a:ea typeface="+mn-lt"/>
                <a:cs typeface="+mn-lt"/>
              </a:rPr>
              <a:t> in every aspect: support, quality, innovation, and experience </a:t>
            </a:r>
            <a:endParaRPr lang="en-US"/>
          </a:p>
          <a:p>
            <a:r>
              <a:rPr lang="en-US">
                <a:ea typeface="+mn-lt"/>
                <a:cs typeface="+mn-lt"/>
              </a:rPr>
              <a:t>2.Do the </a:t>
            </a:r>
            <a:r>
              <a:rPr lang="en-US" b="1">
                <a:ea typeface="+mn-lt"/>
                <a:cs typeface="+mn-lt"/>
              </a:rPr>
              <a:t>right thing</a:t>
            </a:r>
            <a:r>
              <a:rPr lang="en-US">
                <a:ea typeface="+mn-lt"/>
                <a:cs typeface="+mn-lt"/>
              </a:rPr>
              <a:t> be it for products, quality, customers, and daily interactions </a:t>
            </a:r>
            <a:endParaRPr lang="en-US"/>
          </a:p>
          <a:p>
            <a:r>
              <a:rPr lang="en-US">
                <a:ea typeface="+mn-lt"/>
                <a:cs typeface="+mn-lt"/>
              </a:rPr>
              <a:t>3.</a:t>
            </a:r>
            <a:r>
              <a:rPr lang="en-US" b="1">
                <a:ea typeface="+mn-lt"/>
                <a:cs typeface="+mn-lt"/>
              </a:rPr>
              <a:t>Challenge status quo</a:t>
            </a:r>
            <a:r>
              <a:rPr lang="en-US">
                <a:ea typeface="+mn-lt"/>
                <a:cs typeface="+mn-lt"/>
              </a:rPr>
              <a:t>, question traditional habits and be cost-effective </a:t>
            </a:r>
            <a:endParaRPr lang="en-US"/>
          </a:p>
          <a:p>
            <a:r>
              <a:rPr lang="en-US">
                <a:ea typeface="+mn-lt"/>
                <a:cs typeface="+mn-lt"/>
              </a:rPr>
              <a:t>4.Develop alternative ways of achieving </a:t>
            </a:r>
            <a:r>
              <a:rPr lang="en-US" b="1">
                <a:ea typeface="+mn-lt"/>
                <a:cs typeface="+mn-lt"/>
              </a:rPr>
              <a:t>disruptive</a:t>
            </a:r>
            <a:r>
              <a:rPr lang="en-US">
                <a:ea typeface="+mn-lt"/>
                <a:cs typeface="+mn-lt"/>
              </a:rPr>
              <a:t> innovation in every function, preserving quality </a:t>
            </a:r>
            <a:endParaRPr lang="en-US"/>
          </a:p>
          <a:p>
            <a:r>
              <a:rPr lang="en-US">
                <a:ea typeface="+mn-lt"/>
                <a:cs typeface="+mn-lt"/>
              </a:rPr>
              <a:t>5.Develop </a:t>
            </a:r>
            <a:r>
              <a:rPr lang="en-US" b="1">
                <a:ea typeface="+mn-lt"/>
                <a:cs typeface="+mn-lt"/>
              </a:rPr>
              <a:t>agile and mobile teams</a:t>
            </a:r>
            <a:r>
              <a:rPr lang="en-US">
                <a:ea typeface="+mn-lt"/>
                <a:cs typeface="+mn-lt"/>
              </a:rPr>
              <a:t> that can respond to priorities (as opposed to fixed or top-down organizations) </a:t>
            </a:r>
            <a:endParaRPr lang="en-US"/>
          </a:p>
          <a:p>
            <a:r>
              <a:rPr lang="en-US">
                <a:ea typeface="+mn-lt"/>
                <a:cs typeface="+mn-lt"/>
              </a:rPr>
              <a:t>6.Maintain the highest level of </a:t>
            </a:r>
            <a:r>
              <a:rPr lang="en-US" b="1">
                <a:ea typeface="+mn-lt"/>
                <a:cs typeface="+mn-lt"/>
              </a:rPr>
              <a:t>integrity</a:t>
            </a:r>
            <a:r>
              <a:rPr lang="en-US">
                <a:ea typeface="+mn-lt"/>
                <a:cs typeface="+mn-lt"/>
              </a:rPr>
              <a:t> in conduct </a:t>
            </a:r>
            <a:endParaRPr lang="en-US"/>
          </a:p>
          <a:p>
            <a:r>
              <a:rPr lang="en-US">
                <a:ea typeface="+mn-lt"/>
                <a:cs typeface="+mn-lt"/>
              </a:rPr>
              <a:t>7.Discuss, debate but quickly </a:t>
            </a:r>
            <a:r>
              <a:rPr lang="en-US" b="1">
                <a:ea typeface="+mn-lt"/>
                <a:cs typeface="+mn-lt"/>
              </a:rPr>
              <a:t>align</a:t>
            </a:r>
            <a:r>
              <a:rPr lang="en-US">
                <a:ea typeface="+mn-lt"/>
                <a:cs typeface="+mn-lt"/>
              </a:rPr>
              <a:t> to priorities </a:t>
            </a:r>
            <a:endParaRPr lang="en-US"/>
          </a:p>
          <a:p>
            <a:r>
              <a:rPr lang="en-US">
                <a:ea typeface="+mn-lt"/>
                <a:cs typeface="+mn-lt"/>
              </a:rPr>
              <a:t>8.Treat your peers, vendors, customers with</a:t>
            </a:r>
            <a:r>
              <a:rPr lang="en-US" b="1">
                <a:ea typeface="+mn-lt"/>
                <a:cs typeface="+mn-lt"/>
              </a:rPr>
              <a:t> respect</a:t>
            </a:r>
            <a:r>
              <a:rPr lang="en-US">
                <a:ea typeface="+mn-lt"/>
                <a:cs typeface="+mn-lt"/>
              </a:rPr>
              <a:t> and develop a win-win partnership </a:t>
            </a:r>
            <a:endParaRPr lang="en-US"/>
          </a:p>
          <a:p>
            <a:r>
              <a:rPr lang="en-US">
                <a:ea typeface="+mn-lt"/>
                <a:cs typeface="+mn-lt"/>
              </a:rPr>
              <a:t>9.Mentor individuals and develop teams for </a:t>
            </a:r>
            <a:r>
              <a:rPr lang="en-US" b="1">
                <a:ea typeface="+mn-lt"/>
                <a:cs typeface="+mn-lt"/>
              </a:rPr>
              <a:t>overall success</a:t>
            </a:r>
            <a:r>
              <a:rPr lang="en-US">
                <a:ea typeface="+mn-lt"/>
                <a:cs typeface="+mn-lt"/>
              </a:rPr>
              <a:t>, not persona, success         </a:t>
            </a:r>
          </a:p>
          <a:p>
            <a:r>
              <a:rPr lang="en-US">
                <a:ea typeface="+mn-lt"/>
                <a:cs typeface="+mn-lt"/>
              </a:rPr>
              <a:t>10.Cultivate </a:t>
            </a:r>
            <a:r>
              <a:rPr lang="en-US" b="1">
                <a:ea typeface="+mn-lt"/>
                <a:cs typeface="+mn-lt"/>
              </a:rPr>
              <a:t>Arista pride</a:t>
            </a:r>
            <a:r>
              <a:rPr lang="en-US">
                <a:ea typeface="+mn-lt"/>
                <a:cs typeface="+mn-lt"/>
              </a:rPr>
              <a:t> but never ego or arrogance in our culture</a:t>
            </a:r>
            <a:endParaRPr lang="en-US"/>
          </a:p>
        </p:txBody>
      </p:sp>
    </p:spTree>
    <p:extLst>
      <p:ext uri="{BB962C8B-B14F-4D97-AF65-F5344CB8AC3E}">
        <p14:creationId xmlns:p14="http://schemas.microsoft.com/office/powerpoint/2010/main" val="4205145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AECF-EC3D-B437-4450-76BE71E86678}"/>
              </a:ext>
            </a:extLst>
          </p:cNvPr>
          <p:cNvSpPr>
            <a:spLocks noGrp="1"/>
          </p:cNvSpPr>
          <p:nvPr>
            <p:ph type="title"/>
          </p:nvPr>
        </p:nvSpPr>
        <p:spPr>
          <a:xfrm>
            <a:off x="810000" y="447188"/>
            <a:ext cx="10571998" cy="970450"/>
          </a:xfrm>
        </p:spPr>
        <p:txBody>
          <a:bodyPr>
            <a:normAutofit/>
          </a:bodyPr>
          <a:lstStyle/>
          <a:p>
            <a:pPr algn="ctr"/>
            <a:r>
              <a:rPr lang="en-US" dirty="0"/>
              <a:t>Milestone 2: Company Core Values</a:t>
            </a:r>
          </a:p>
        </p:txBody>
      </p:sp>
      <p:pic>
        <p:nvPicPr>
          <p:cNvPr id="4" name="Picture 4">
            <a:extLst>
              <a:ext uri="{FF2B5EF4-FFF2-40B4-BE49-F238E27FC236}">
                <a16:creationId xmlns:a16="http://schemas.microsoft.com/office/drawing/2014/main" id="{1FA7FE38-F53C-DA06-0F3D-3126674B850D}"/>
              </a:ext>
            </a:extLst>
          </p:cNvPr>
          <p:cNvPicPr>
            <a:picLocks noChangeAspect="1"/>
          </p:cNvPicPr>
          <p:nvPr/>
        </p:nvPicPr>
        <p:blipFill rotWithShape="1">
          <a:blip r:embed="rId2"/>
          <a:srcRect l="16342" r="12086" b="-3"/>
          <a:stretch/>
        </p:blipFill>
        <p:spPr>
          <a:xfrm>
            <a:off x="960438" y="2413000"/>
            <a:ext cx="2913062" cy="3628362"/>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C3E7FAE1-75E3-CAF5-B2FD-132F6DCB6DFC}"/>
              </a:ext>
            </a:extLst>
          </p:cNvPr>
          <p:cNvSpPr>
            <a:spLocks noGrp="1"/>
          </p:cNvSpPr>
          <p:nvPr>
            <p:ph idx="1"/>
          </p:nvPr>
        </p:nvSpPr>
        <p:spPr>
          <a:xfrm>
            <a:off x="4330699" y="2413000"/>
            <a:ext cx="7052733" cy="3632200"/>
          </a:xfrm>
        </p:spPr>
        <p:txBody>
          <a:bodyPr>
            <a:normAutofit lnSpcReduction="10000"/>
          </a:bodyPr>
          <a:lstStyle/>
          <a:p>
            <a:r>
              <a:rPr lang="en-US"/>
              <a:t>Arista's top three core values are: environment, social responsibility, and governance.</a:t>
            </a:r>
          </a:p>
          <a:p>
            <a:pPr marL="0" indent="0">
              <a:buNone/>
            </a:pPr>
            <a:r>
              <a:rPr lang="en-US"/>
              <a:t>1. Environment:</a:t>
            </a:r>
            <a:r>
              <a:rPr lang="en-US">
                <a:ea typeface="+mn-lt"/>
                <a:cs typeface="+mn-lt"/>
              </a:rPr>
              <a:t> implemented an Environmental Management System (EMS) that lays out objectives for achieving pollution prevention, environmental protection and monitoring and continuously improve the environment operations of their technologies. </a:t>
            </a:r>
            <a:endParaRPr lang="en-US"/>
          </a:p>
          <a:p>
            <a:pPr marL="0" indent="0">
              <a:buNone/>
            </a:pPr>
            <a:r>
              <a:rPr lang="en-US"/>
              <a:t>Don't manufacture in-house products instead contract 14001 ISO certified manufacturers aiming to integrate sustainability into their product's life cycle and reduce hazardous materials without degrading the product performance.</a:t>
            </a:r>
          </a:p>
          <a:p>
            <a:pPr marL="0" indent="0">
              <a:buNone/>
            </a:pPr>
            <a:endParaRPr lang="en-US"/>
          </a:p>
        </p:txBody>
      </p:sp>
    </p:spTree>
    <p:extLst>
      <p:ext uri="{BB962C8B-B14F-4D97-AF65-F5344CB8AC3E}">
        <p14:creationId xmlns:p14="http://schemas.microsoft.com/office/powerpoint/2010/main" val="11063380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AECF-EC3D-B437-4450-76BE71E86678}"/>
              </a:ext>
            </a:extLst>
          </p:cNvPr>
          <p:cNvSpPr>
            <a:spLocks noGrp="1"/>
          </p:cNvSpPr>
          <p:nvPr>
            <p:ph type="title"/>
          </p:nvPr>
        </p:nvSpPr>
        <p:spPr>
          <a:xfrm>
            <a:off x="810000" y="447188"/>
            <a:ext cx="10571998" cy="970450"/>
          </a:xfrm>
        </p:spPr>
        <p:txBody>
          <a:bodyPr>
            <a:normAutofit/>
          </a:bodyPr>
          <a:lstStyle/>
          <a:p>
            <a:pPr algn="ctr"/>
            <a:r>
              <a:rPr lang="en-US"/>
              <a:t>Milestone 2: Company Core Values</a:t>
            </a:r>
          </a:p>
        </p:txBody>
      </p:sp>
      <p:sp>
        <p:nvSpPr>
          <p:cNvPr id="3" name="Content Placeholder 2">
            <a:extLst>
              <a:ext uri="{FF2B5EF4-FFF2-40B4-BE49-F238E27FC236}">
                <a16:creationId xmlns:a16="http://schemas.microsoft.com/office/drawing/2014/main" id="{C3E7FAE1-75E3-CAF5-B2FD-132F6DCB6DFC}"/>
              </a:ext>
            </a:extLst>
          </p:cNvPr>
          <p:cNvSpPr>
            <a:spLocks noGrp="1"/>
          </p:cNvSpPr>
          <p:nvPr>
            <p:ph idx="1"/>
          </p:nvPr>
        </p:nvSpPr>
        <p:spPr>
          <a:xfrm>
            <a:off x="4330699" y="2413000"/>
            <a:ext cx="7052733" cy="3632200"/>
          </a:xfrm>
        </p:spPr>
        <p:txBody>
          <a:bodyPr>
            <a:normAutofit/>
          </a:bodyPr>
          <a:lstStyle/>
          <a:p>
            <a:pPr marL="0" indent="0">
              <a:buNone/>
            </a:pPr>
            <a:r>
              <a:rPr lang="en-US"/>
              <a:t>2. </a:t>
            </a:r>
            <a:r>
              <a:rPr lang="en-US">
                <a:ea typeface="+mn-lt"/>
                <a:cs typeface="+mn-lt"/>
              </a:rPr>
              <a:t> Social Responsibility: celebrates their employees—who strive to differentiate by supporting a fun and inclusive culture that supports every member of the team regardless of background. </a:t>
            </a:r>
          </a:p>
          <a:p>
            <a:pPr marL="0" indent="0">
              <a:buNone/>
            </a:pPr>
            <a:r>
              <a:rPr lang="en-US">
                <a:ea typeface="+mn-lt"/>
                <a:cs typeface="+mn-lt"/>
              </a:rPr>
              <a:t>Respect, integrity, innovation, passion, pride, and trust are all social core values valued by Arista’s teams. </a:t>
            </a:r>
          </a:p>
          <a:p>
            <a:pPr marL="0" indent="0">
              <a:buNone/>
            </a:pPr>
            <a:r>
              <a:rPr lang="en-US">
                <a:ea typeface="+mn-lt"/>
                <a:cs typeface="+mn-lt"/>
              </a:rPr>
              <a:t> Encourage community engagement and partnership giving generously to numerous deserving non-profit organizations dedicated to developing impactful solutions to hunger, children’s education and wellness, health, and environmental sustainability issues. </a:t>
            </a:r>
            <a:endParaRPr lang="en-US"/>
          </a:p>
          <a:p>
            <a:pPr marL="0" indent="0">
              <a:buNone/>
            </a:pPr>
            <a:endParaRPr lang="en-US"/>
          </a:p>
        </p:txBody>
      </p:sp>
      <p:pic>
        <p:nvPicPr>
          <p:cNvPr id="5" name="Picture 5" descr="A picture containing text, person, people, several&#10;&#10;Description automatically generated">
            <a:extLst>
              <a:ext uri="{FF2B5EF4-FFF2-40B4-BE49-F238E27FC236}">
                <a16:creationId xmlns:a16="http://schemas.microsoft.com/office/drawing/2014/main" id="{695DA395-13B1-79DA-663C-FF5DA053E18A}"/>
              </a:ext>
            </a:extLst>
          </p:cNvPr>
          <p:cNvPicPr>
            <a:picLocks noChangeAspect="1"/>
          </p:cNvPicPr>
          <p:nvPr/>
        </p:nvPicPr>
        <p:blipFill>
          <a:blip r:embed="rId2"/>
          <a:stretch>
            <a:fillRect/>
          </a:stretch>
        </p:blipFill>
        <p:spPr>
          <a:xfrm>
            <a:off x="555675" y="2309820"/>
            <a:ext cx="3345425" cy="4131068"/>
          </a:xfrm>
          <a:prstGeom prst="rect">
            <a:avLst/>
          </a:prstGeom>
        </p:spPr>
      </p:pic>
    </p:spTree>
    <p:extLst>
      <p:ext uri="{BB962C8B-B14F-4D97-AF65-F5344CB8AC3E}">
        <p14:creationId xmlns:p14="http://schemas.microsoft.com/office/powerpoint/2010/main" val="676146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6" descr="Gavel resting on block">
            <a:extLst>
              <a:ext uri="{FF2B5EF4-FFF2-40B4-BE49-F238E27FC236}">
                <a16:creationId xmlns:a16="http://schemas.microsoft.com/office/drawing/2014/main" id="{03D6459B-4D2C-394B-1CB6-2C0697E13A5F}"/>
              </a:ext>
            </a:extLst>
          </p:cNvPr>
          <p:cNvPicPr>
            <a:picLocks noChangeAspect="1"/>
          </p:cNvPicPr>
          <p:nvPr/>
        </p:nvPicPr>
        <p:blipFill rotWithShape="1">
          <a:blip r:embed="rId2"/>
          <a:srcRect t="8978" r="9091" b="14413"/>
          <a:stretch/>
        </p:blipFill>
        <p:spPr>
          <a:xfrm>
            <a:off x="20" y="10"/>
            <a:ext cx="12191980" cy="6857989"/>
          </a:xfrm>
          <a:prstGeom prst="rect">
            <a:avLst/>
          </a:prstGeom>
        </p:spPr>
      </p:pic>
      <p:sp>
        <p:nvSpPr>
          <p:cNvPr id="11"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8AECF-EC3D-B437-4450-76BE71E86678}"/>
              </a:ext>
            </a:extLst>
          </p:cNvPr>
          <p:cNvSpPr>
            <a:spLocks noGrp="1"/>
          </p:cNvSpPr>
          <p:nvPr>
            <p:ph type="title"/>
          </p:nvPr>
        </p:nvSpPr>
        <p:spPr>
          <a:xfrm>
            <a:off x="810000" y="447188"/>
            <a:ext cx="4930400" cy="1559412"/>
          </a:xfrm>
        </p:spPr>
        <p:txBody>
          <a:bodyPr>
            <a:normAutofit/>
          </a:bodyPr>
          <a:lstStyle/>
          <a:p>
            <a:pPr algn="ctr">
              <a:lnSpc>
                <a:spcPct val="90000"/>
              </a:lnSpc>
            </a:pPr>
            <a:r>
              <a:rPr lang="en-US" sz="3400" dirty="0"/>
              <a:t>Milestone 2: Company Core Values</a:t>
            </a:r>
          </a:p>
        </p:txBody>
      </p:sp>
      <p:sp>
        <p:nvSpPr>
          <p:cNvPr id="3" name="Content Placeholder 2">
            <a:extLst>
              <a:ext uri="{FF2B5EF4-FFF2-40B4-BE49-F238E27FC236}">
                <a16:creationId xmlns:a16="http://schemas.microsoft.com/office/drawing/2014/main" id="{C3E7FAE1-75E3-CAF5-B2FD-132F6DCB6DFC}"/>
              </a:ext>
            </a:extLst>
          </p:cNvPr>
          <p:cNvSpPr>
            <a:spLocks noGrp="1"/>
          </p:cNvSpPr>
          <p:nvPr>
            <p:ph idx="1"/>
          </p:nvPr>
        </p:nvSpPr>
        <p:spPr>
          <a:xfrm>
            <a:off x="818712" y="2413000"/>
            <a:ext cx="4921687" cy="3632200"/>
          </a:xfrm>
        </p:spPr>
        <p:txBody>
          <a:bodyPr>
            <a:normAutofit/>
          </a:bodyPr>
          <a:lstStyle/>
          <a:p>
            <a:pPr marL="0" indent="0">
              <a:buNone/>
            </a:pPr>
            <a:r>
              <a:rPr lang="en-US"/>
              <a:t>3.</a:t>
            </a:r>
            <a:r>
              <a:rPr lang="en-US">
                <a:ea typeface="+mn-lt"/>
                <a:cs typeface="+mn-lt"/>
              </a:rPr>
              <a:t>Governance: Arista believes that good governance leads to high board effectiveness, promotes the long-term interests of their shareholders, strengthens the accountability of the board of directors and management, and improves them standing as a trusted member of the community they served.</a:t>
            </a:r>
            <a:endParaRPr lang="en-US"/>
          </a:p>
          <a:p>
            <a:pPr marL="0" indent="0">
              <a:buNone/>
            </a:pPr>
            <a:r>
              <a:rPr lang="en-US"/>
              <a:t>They have high standards and policies to provide oversight of their strategic, financial, technical and organizational goals.</a:t>
            </a:r>
          </a:p>
          <a:p>
            <a:pPr marL="0" indent="0">
              <a:buNone/>
            </a:pPr>
            <a:endParaRPr lang="en-US"/>
          </a:p>
        </p:txBody>
      </p:sp>
    </p:spTree>
    <p:extLst>
      <p:ext uri="{BB962C8B-B14F-4D97-AF65-F5344CB8AC3E}">
        <p14:creationId xmlns:p14="http://schemas.microsoft.com/office/powerpoint/2010/main" val="37027232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05ECF3A0BC5F4EA2471242BFACBAAB" ma:contentTypeVersion="5" ma:contentTypeDescription="Create a new document." ma:contentTypeScope="" ma:versionID="48ea0ad758e614a3f3746a7a86a6ea1c">
  <xsd:schema xmlns:xsd="http://www.w3.org/2001/XMLSchema" xmlns:xs="http://www.w3.org/2001/XMLSchema" xmlns:p="http://schemas.microsoft.com/office/2006/metadata/properties" xmlns:ns2="c6936fd8-cb48-40d6-9a3d-4fa59c22b5d9" xmlns:ns3="2e9cdcdc-0fb6-4249-900f-59b79d7a4e45" targetNamespace="http://schemas.microsoft.com/office/2006/metadata/properties" ma:root="true" ma:fieldsID="d2ac38d407d2140ace10939b75af5937" ns2:_="" ns3:_="">
    <xsd:import namespace="c6936fd8-cb48-40d6-9a3d-4fa59c22b5d9"/>
    <xsd:import namespace="2e9cdcdc-0fb6-4249-900f-59b79d7a4e4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936fd8-cb48-40d6-9a3d-4fa59c22b5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9cdcdc-0fb6-4249-900f-59b79d7a4e4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2116D0-DBE7-42B4-9D1E-75C402E28CE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512064-4B76-4679-8D51-2C0E1F4257A3}">
  <ds:schemaRefs>
    <ds:schemaRef ds:uri="2e9cdcdc-0fb6-4249-900f-59b79d7a4e45"/>
    <ds:schemaRef ds:uri="c6936fd8-cb48-40d6-9a3d-4fa59c22b5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200C4A-F05C-4ED8-8062-8AA444CA9E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18</TotalTime>
  <Words>2919</Words>
  <Application>Microsoft Office PowerPoint</Application>
  <PresentationFormat>Widescreen</PresentationFormat>
  <Paragraphs>166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Century Gothic</vt:lpstr>
      <vt:lpstr>Courier New</vt:lpstr>
      <vt:lpstr>Wingdings 2</vt:lpstr>
      <vt:lpstr>Quotable</vt:lpstr>
      <vt:lpstr>Arista Networks Department of Engineering, Computing, and Cybersecurity</vt:lpstr>
      <vt:lpstr>Outline</vt:lpstr>
      <vt:lpstr>Project Management</vt:lpstr>
      <vt:lpstr>Abstract</vt:lpstr>
      <vt:lpstr>Milestone 1: About Arista's Mission &amp; Vision</vt:lpstr>
      <vt:lpstr>Milestone 2: Company Culture</vt:lpstr>
      <vt:lpstr>Milestone 2: Company Core Values</vt:lpstr>
      <vt:lpstr>Milestone 2: Company Core Values</vt:lpstr>
      <vt:lpstr>Milestone 2: Company Core Values</vt:lpstr>
      <vt:lpstr>Milestone 3: Business Integrity &amp; Code of Ethics</vt:lpstr>
      <vt:lpstr>Milestone 3: Business Integrity &amp; Code of Ethics</vt:lpstr>
      <vt:lpstr>Milestone 4: Cybersecurity 101 Training</vt:lpstr>
      <vt:lpstr>Milestone 4: Cybersecurity 101 Training</vt:lpstr>
      <vt:lpstr>Deliverable 1: Ethics &amp; Security Compliance Policies</vt:lpstr>
      <vt:lpstr>Deliverable 1: Ethics &amp; Security Compliance Policies</vt:lpstr>
      <vt:lpstr>Deliverable 2: Device Hardening</vt:lpstr>
      <vt:lpstr>Deliverable 2: Device Hardening</vt:lpstr>
      <vt:lpstr>Deliverable 3: Vulnerability Management: Assessing and Treating Risks</vt:lpstr>
      <vt:lpstr>Deliverable 3: Vulnerability Management: Assessing and Treating Risks</vt:lpstr>
      <vt:lpstr>Delivery 4: Taking Security Measures</vt:lpstr>
      <vt:lpstr>Delivery 4: Taking Security Measures</vt:lpstr>
      <vt:lpstr>PROFESSIONAL ACCOMPLISHMENTS</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bryanna parkoff</dc:creator>
  <cp:lastModifiedBy>Parkoff, Bryanna D.</cp:lastModifiedBy>
  <cp:revision>3</cp:revision>
  <dcterms:created xsi:type="dcterms:W3CDTF">2013-07-15T20:26:40Z</dcterms:created>
  <dcterms:modified xsi:type="dcterms:W3CDTF">2022-11-30T22:29:56Z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0x0101000405ECF3A0BC5F4EA2471242BFACBAAB</vt:lpwstr>
  </property>
</Properties>
</file>